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3"/>
  </p:notesMasterIdLst>
  <p:sldIdLst>
    <p:sldId id="625" r:id="rId3"/>
    <p:sldId id="692" r:id="rId4"/>
    <p:sldId id="693" r:id="rId5"/>
    <p:sldId id="694" r:id="rId6"/>
    <p:sldId id="616" r:id="rId7"/>
    <p:sldId id="617" r:id="rId8"/>
    <p:sldId id="619" r:id="rId9"/>
    <p:sldId id="652" r:id="rId10"/>
    <p:sldId id="621" r:id="rId11"/>
    <p:sldId id="605" r:id="rId12"/>
    <p:sldId id="606" r:id="rId13"/>
    <p:sldId id="607" r:id="rId14"/>
    <p:sldId id="695" r:id="rId15"/>
    <p:sldId id="609" r:id="rId16"/>
    <p:sldId id="648" r:id="rId17"/>
    <p:sldId id="642" r:id="rId18"/>
    <p:sldId id="654" r:id="rId19"/>
    <p:sldId id="655" r:id="rId20"/>
    <p:sldId id="656" r:id="rId21"/>
    <p:sldId id="657" r:id="rId22"/>
    <p:sldId id="689" r:id="rId23"/>
    <p:sldId id="610" r:id="rId24"/>
    <p:sldId id="650" r:id="rId25"/>
    <p:sldId id="658" r:id="rId26"/>
    <p:sldId id="659" r:id="rId27"/>
    <p:sldId id="611" r:id="rId28"/>
    <p:sldId id="651" r:id="rId29"/>
    <p:sldId id="660" r:id="rId30"/>
    <p:sldId id="661" r:id="rId31"/>
    <p:sldId id="663" r:id="rId32"/>
    <p:sldId id="602" r:id="rId33"/>
    <p:sldId id="664" r:id="rId34"/>
    <p:sldId id="665" r:id="rId35"/>
    <p:sldId id="662" r:id="rId36"/>
    <p:sldId id="690" r:id="rId37"/>
    <p:sldId id="666" r:id="rId38"/>
    <p:sldId id="681" r:id="rId39"/>
    <p:sldId id="683" r:id="rId40"/>
    <p:sldId id="684" r:id="rId41"/>
    <p:sldId id="685" r:id="rId42"/>
    <p:sldId id="682" r:id="rId43"/>
    <p:sldId id="686" r:id="rId44"/>
    <p:sldId id="687" r:id="rId45"/>
    <p:sldId id="667" r:id="rId46"/>
    <p:sldId id="670" r:id="rId47"/>
    <p:sldId id="668" r:id="rId48"/>
    <p:sldId id="669" r:id="rId49"/>
    <p:sldId id="638" r:id="rId50"/>
    <p:sldId id="678" r:id="rId51"/>
    <p:sldId id="641" r:id="rId52"/>
    <p:sldId id="679" r:id="rId53"/>
    <p:sldId id="691" r:id="rId54"/>
    <p:sldId id="672" r:id="rId55"/>
    <p:sldId id="671" r:id="rId56"/>
    <p:sldId id="673" r:id="rId57"/>
    <p:sldId id="674" r:id="rId58"/>
    <p:sldId id="676" r:id="rId59"/>
    <p:sldId id="677" r:id="rId60"/>
    <p:sldId id="675" r:id="rId61"/>
    <p:sldId id="680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6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74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9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5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6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use-the-index-luke.com/sql/anatomy/the-tree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27399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5F05C5-B88F-5B42-AAEC-5654A7AA701F}"/>
              </a:ext>
            </a:extLst>
          </p:cNvPr>
          <p:cNvGrpSpPr/>
          <p:nvPr/>
        </p:nvGrpSpPr>
        <p:grpSpPr>
          <a:xfrm>
            <a:off x="4675479" y="2154209"/>
            <a:ext cx="3299054" cy="1988375"/>
            <a:chOff x="5446444" y="190939"/>
            <a:chExt cx="3299054" cy="19883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4E1A28-837F-FE4A-B13D-CA965AA6E458}"/>
                </a:ext>
              </a:extLst>
            </p:cNvPr>
            <p:cNvSpPr/>
            <p:nvPr/>
          </p:nvSpPr>
          <p:spPr>
            <a:xfrm>
              <a:off x="6450417" y="19093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3F876E-8E3B-1343-AC5C-FE1B92BCB066}"/>
                </a:ext>
              </a:extLst>
            </p:cNvPr>
            <p:cNvSpPr/>
            <p:nvPr/>
          </p:nvSpPr>
          <p:spPr>
            <a:xfrm>
              <a:off x="5446444" y="9151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B93B23C-8BD9-2D42-9033-F5B880EB72EA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742279" y="482292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E2DEC6-EFC3-AF4F-B2D3-D7B545A57B01}"/>
                </a:ext>
              </a:extLst>
            </p:cNvPr>
            <p:cNvSpPr/>
            <p:nvPr/>
          </p:nvSpPr>
          <p:spPr>
            <a:xfrm>
              <a:off x="7311092" y="9041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99A801-067F-2044-B558-C37FAA52F67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042087" y="482292"/>
              <a:ext cx="56484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624495-D987-BD4D-9548-6CB5E56AADDD}"/>
                </a:ext>
              </a:extLst>
            </p:cNvPr>
            <p:cNvSpPr/>
            <p:nvPr/>
          </p:nvSpPr>
          <p:spPr>
            <a:xfrm>
              <a:off x="8153828" y="159660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E18AB2-5F31-BE46-96DA-17C98BA7992B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902762" y="1195485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BF97B3-21D0-C34E-8C5B-690FD93C52F9}"/>
              </a:ext>
            </a:extLst>
          </p:cNvPr>
          <p:cNvGrpSpPr/>
          <p:nvPr/>
        </p:nvGrpSpPr>
        <p:grpSpPr>
          <a:xfrm>
            <a:off x="941294" y="5148885"/>
            <a:ext cx="1596316" cy="90543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B819DC-4449-9944-B9D9-EE61BED98A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7D1712-9DCA-154E-BE7E-59F5C59EC28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35C53B2-4827-0C45-A14A-24BA89EE9412}"/>
              </a:ext>
            </a:extLst>
          </p:cNvPr>
          <p:cNvSpPr/>
          <p:nvPr/>
        </p:nvSpPr>
        <p:spPr>
          <a:xfrm>
            <a:off x="4572001" y="4628931"/>
            <a:ext cx="1596315" cy="90543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CDC12D-31D8-C942-BCBA-7049BE5C5B24}"/>
              </a:ext>
            </a:extLst>
          </p:cNvPr>
          <p:cNvSpPr/>
          <p:nvPr/>
        </p:nvSpPr>
        <p:spPr>
          <a:xfrm rot="16200000">
            <a:off x="4287520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20DF91-1083-5F4F-8EDA-9D3CE67E8BC2}"/>
              </a:ext>
            </a:extLst>
          </p:cNvPr>
          <p:cNvSpPr/>
          <p:nvPr/>
        </p:nvSpPr>
        <p:spPr>
          <a:xfrm rot="16200000">
            <a:off x="5569141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Right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0A6D5C-DA91-0245-B5E7-B0A240BE91F9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537611" y="560160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20DD4C-E457-264B-833C-A56BC7C07C57}"/>
              </a:ext>
            </a:extLst>
          </p:cNvPr>
          <p:cNvCxnSpPr>
            <a:cxnSpLocks/>
            <a:stCxn id="49" idx="0"/>
          </p:cNvCxnSpPr>
          <p:nvPr/>
        </p:nvCxnSpPr>
        <p:spPr>
          <a:xfrm flipH="1">
            <a:off x="4114800" y="5081648"/>
            <a:ext cx="457200" cy="104124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7C8184-757E-044C-BF64-4B026A399524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6190096" y="5081648"/>
            <a:ext cx="542398" cy="97267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3143AB-3DE8-1041-89FD-3CAD542558FF}"/>
              </a:ext>
            </a:extLst>
          </p:cNvPr>
          <p:cNvGrpSpPr/>
          <p:nvPr/>
        </p:nvGrpSpPr>
        <p:grpSpPr>
          <a:xfrm>
            <a:off x="1004047" y="4915801"/>
            <a:ext cx="2617694" cy="1493963"/>
            <a:chOff x="4114800" y="4628931"/>
            <a:chExt cx="2617694" cy="14939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35C53B2-4827-0C45-A14A-24BA89EE9412}"/>
                </a:ext>
              </a:extLst>
            </p:cNvPr>
            <p:cNvSpPr/>
            <p:nvPr/>
          </p:nvSpPr>
          <p:spPr>
            <a:xfrm>
              <a:off x="4572001" y="4628931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CDC12D-31D8-C942-BCBA-7049BE5C5B24}"/>
                </a:ext>
              </a:extLst>
            </p:cNvPr>
            <p:cNvSpPr/>
            <p:nvPr/>
          </p:nvSpPr>
          <p:spPr>
            <a:xfrm rot="16200000">
              <a:off x="4287520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Left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D20DF91-1083-5F4F-8EDA-9D3CE67E8BC2}"/>
                </a:ext>
              </a:extLst>
            </p:cNvPr>
            <p:cNvSpPr/>
            <p:nvPr/>
          </p:nvSpPr>
          <p:spPr>
            <a:xfrm rot="16200000">
              <a:off x="5569141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Right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120DD4C-E457-264B-833C-A56BC7C07C57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>
              <a:off x="4114800" y="5081648"/>
              <a:ext cx="457200" cy="10412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7C8184-757E-044C-BF64-4B026A39952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6190096" y="5081648"/>
              <a:ext cx="542398" cy="97267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C9C978-151D-4B46-AA49-441181F8D593}"/>
              </a:ext>
            </a:extLst>
          </p:cNvPr>
          <p:cNvSpPr txBox="1"/>
          <p:nvPr/>
        </p:nvSpPr>
        <p:spPr>
          <a:xfrm>
            <a:off x="1629484" y="4508312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TreeNode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BF1506-DE14-E64D-BA5B-C809C8A3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35" y="1249537"/>
            <a:ext cx="4971907" cy="3443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90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0E43D-ACDE-174B-8060-3E7543B1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E56A6-AC2A-1644-98B8-4307110BB2FB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0F5B0-2376-C043-840F-4947E78E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213" y="1363509"/>
            <a:ext cx="5366302" cy="374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94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15E33-3923-DC4F-9608-349C8113E7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92331" y="2131359"/>
            <a:ext cx="5893894" cy="55824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Visit each node of a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498A4-7ADA-C342-ADB2-FDC950E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A798CC-C621-EA49-8960-832250C2DA1A}"/>
              </a:ext>
            </a:extLst>
          </p:cNvPr>
          <p:cNvGrpSpPr/>
          <p:nvPr/>
        </p:nvGrpSpPr>
        <p:grpSpPr>
          <a:xfrm>
            <a:off x="5113370" y="3774613"/>
            <a:ext cx="2513153" cy="1295899"/>
            <a:chOff x="792381" y="4276636"/>
            <a:chExt cx="2513153" cy="12958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8DEF69-88CA-9049-BC19-ADBA4E044057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C9E19F-EFE7-1D4C-BF64-6ACDBC7AC0E6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B0B68CC-28E0-1D47-A555-2360508026E1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D9D6A1-57A3-4240-810C-ADECD44FA2D8}"/>
                </a:ext>
              </a:extLst>
            </p:cNvPr>
            <p:cNvSpPr/>
            <p:nvPr/>
          </p:nvSpPr>
          <p:spPr>
            <a:xfrm>
              <a:off x="2713864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7F76ADA-431E-CA46-AF4C-9A243F863B5E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2343796" y="4567989"/>
              <a:ext cx="665903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02F759-E2DB-4941-80F1-382BA7B7E2FD}"/>
              </a:ext>
            </a:extLst>
          </p:cNvPr>
          <p:cNvGrpSpPr/>
          <p:nvPr/>
        </p:nvGrpSpPr>
        <p:grpSpPr>
          <a:xfrm>
            <a:off x="1392331" y="4116243"/>
            <a:ext cx="1989643" cy="582706"/>
            <a:chOff x="953060" y="4843499"/>
            <a:chExt cx="1989643" cy="5827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F26865-C938-5842-BC87-D5641B17EA62}"/>
                </a:ext>
              </a:extLst>
            </p:cNvPr>
            <p:cNvSpPr/>
            <p:nvPr/>
          </p:nvSpPr>
          <p:spPr>
            <a:xfrm>
              <a:off x="953060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A86B7-7C37-094C-81B4-D55C2AD405D2}"/>
                </a:ext>
              </a:extLst>
            </p:cNvPr>
            <p:cNvSpPr/>
            <p:nvPr/>
          </p:nvSpPr>
          <p:spPr>
            <a:xfrm>
              <a:off x="2351033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3AC00F4-2A05-DD43-B9D7-77BEAD64EAEB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1544730" y="5134852"/>
              <a:ext cx="8063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3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pre-order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491692" y="24465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023157" y="3263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318992" y="2737877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648202" y="317585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5083362" y="2737877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490938" y="38683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239872" y="346720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135652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819384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066770" y="539755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572000" y="542956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431487" y="3555107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614827" y="3555107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411054" y="452792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362605" y="452792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808808" y="393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5104643" y="3467209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02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3200" b="1" dirty="0">
                <a:solidFill>
                  <a:srgbClr val="00B050"/>
                </a:solidFill>
              </a:rPr>
              <a:t>: Root, Left, Right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5652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7F95D-65F0-FA4A-B81B-38B8B934E014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383001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2800" dirty="0">
                <a:solidFill>
                  <a:srgbClr val="00B050"/>
                </a:solidFill>
              </a:rPr>
              <a:t>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0E34A-0255-8D4F-BEE8-3A3F07E9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69" y="2144896"/>
            <a:ext cx="7632495" cy="374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031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2800" dirty="0">
                <a:solidFill>
                  <a:srgbClr val="00B050"/>
                </a:solidFill>
              </a:rPr>
              <a:t>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4281987" y="227330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3529373" y="343428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5034603" y="346629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873657" y="256465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825208" y="256465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C29432-5957-3F42-B7ED-510FFD9A69F7}"/>
              </a:ext>
            </a:extLst>
          </p:cNvPr>
          <p:cNvSpPr txBox="1"/>
          <p:nvPr/>
        </p:nvSpPr>
        <p:spPr>
          <a:xfrm>
            <a:off x="2237070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BD33-2D65-1E4E-B883-9D30F82CA98B}"/>
              </a:ext>
            </a:extLst>
          </p:cNvPr>
          <p:cNvSpPr txBox="1"/>
          <p:nvPr/>
        </p:nvSpPr>
        <p:spPr>
          <a:xfrm>
            <a:off x="1994119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E83C-32E3-854F-B734-F4B6E620B5FE}"/>
              </a:ext>
            </a:extLst>
          </p:cNvPr>
          <p:cNvSpPr txBox="1"/>
          <p:nvPr/>
        </p:nvSpPr>
        <p:spPr>
          <a:xfrm>
            <a:off x="407207" y="6224878"/>
            <a:ext cx="113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Stack: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2787A-17A7-9F4E-91F6-020ADF2234EC}"/>
              </a:ext>
            </a:extLst>
          </p:cNvPr>
          <p:cNvSpPr txBox="1"/>
          <p:nvPr/>
        </p:nvSpPr>
        <p:spPr>
          <a:xfrm>
            <a:off x="1465473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9544D-3AE0-C043-B711-1579DE6EA2E4}"/>
              </a:ext>
            </a:extLst>
          </p:cNvPr>
          <p:cNvSpPr txBox="1"/>
          <p:nvPr/>
        </p:nvSpPr>
        <p:spPr>
          <a:xfrm>
            <a:off x="185611" y="4758544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Result (List):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D79D5-1FBE-D141-B9EE-CBB75AF3DF33}"/>
              </a:ext>
            </a:extLst>
          </p:cNvPr>
          <p:cNvSpPr txBox="1"/>
          <p:nvPr/>
        </p:nvSpPr>
        <p:spPr>
          <a:xfrm>
            <a:off x="268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8416E-A5DF-FD43-BBC3-24C69A022CD0}"/>
              </a:ext>
            </a:extLst>
          </p:cNvPr>
          <p:cNvSpPr txBox="1"/>
          <p:nvPr/>
        </p:nvSpPr>
        <p:spPr>
          <a:xfrm>
            <a:off x="315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4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3.33333E-6 L 0.07483 -0.2138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18559 -0.2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10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2" grpId="1"/>
      <p:bldP spid="12" grpId="2"/>
      <p:bldP spid="11" grpId="0"/>
      <p:bldP spid="15" grpId="0"/>
      <p:bldP spid="15" grpId="1"/>
      <p:bldP spid="15" grpId="2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2800" dirty="0">
                <a:solidFill>
                  <a:srgbClr val="00B050"/>
                </a:solidFill>
              </a:rPr>
              <a:t>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6944505" y="24167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6191891" y="35777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7697121" y="36097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536175" y="2708090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487726" y="2708090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1364704" y="2752222"/>
            <a:ext cx="298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1318838" y="3939705"/>
            <a:ext cx="395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1349874" y="4533447"/>
            <a:ext cx="378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1349873" y="3345964"/>
            <a:ext cx="386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835786" y="2218632"/>
            <a:ext cx="322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835786" y="5086371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338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AF2D-9F43-7148-982B-563C7CC3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0CA71-7467-7045-92A1-6A11025C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3" y="1642790"/>
            <a:ext cx="7489074" cy="5044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806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2800" dirty="0">
                <a:solidFill>
                  <a:srgbClr val="00B050"/>
                </a:solidFill>
              </a:rPr>
              <a:t>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704248" y="3342637"/>
            <a:ext cx="252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658382" y="4530120"/>
            <a:ext cx="333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689418" y="5123862"/>
            <a:ext cx="319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689417" y="3936379"/>
            <a:ext cx="326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175330" y="2809047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175330" y="5676786"/>
            <a:ext cx="272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F8D16-F8A7-F74E-8AC7-9F9D6A9F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260" y="2003602"/>
            <a:ext cx="4694376" cy="44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8ECE1-7227-144B-9917-5916B101F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87171-AEC8-5C45-850B-C673391E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Pre-order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857AD-E83D-CC46-9EB2-E06A894DA7B9}"/>
              </a:ext>
            </a:extLst>
          </p:cNvPr>
          <p:cNvSpPr/>
          <p:nvPr/>
        </p:nvSpPr>
        <p:spPr>
          <a:xfrm>
            <a:off x="4126545" y="27697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CCEA5-EFCE-5F4B-8050-1792E1FA8CB3}"/>
              </a:ext>
            </a:extLst>
          </p:cNvPr>
          <p:cNvSpPr/>
          <p:nvPr/>
        </p:nvSpPr>
        <p:spPr>
          <a:xfrm>
            <a:off x="4126542" y="27596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F77E3-B5FF-DB46-BCE2-5A523B3D23AD}"/>
              </a:ext>
            </a:extLst>
          </p:cNvPr>
          <p:cNvSpPr/>
          <p:nvPr/>
        </p:nvSpPr>
        <p:spPr>
          <a:xfrm>
            <a:off x="1866217" y="35491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7B62-07A1-1242-A5F8-73AFCF870630}"/>
              </a:ext>
            </a:extLst>
          </p:cNvPr>
          <p:cNvSpPr/>
          <p:nvPr/>
        </p:nvSpPr>
        <p:spPr>
          <a:xfrm>
            <a:off x="6289592" y="35465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29954B-6047-EF42-AE51-627BF449A009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162052" y="30510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15CD5-5E38-FE45-B16B-EC4BBC09547A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4718212" y="30510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379267-3FBC-8449-935A-FB9175EF6A37}"/>
              </a:ext>
            </a:extLst>
          </p:cNvPr>
          <p:cNvSpPr/>
          <p:nvPr/>
        </p:nvSpPr>
        <p:spPr>
          <a:xfrm>
            <a:off x="862244" y="42733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6C3787-4145-F647-B36E-9A349FF5B984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1158079" y="38405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1B0B83-B69A-864E-9D6F-A384BB57E808}"/>
              </a:ext>
            </a:extLst>
          </p:cNvPr>
          <p:cNvSpPr/>
          <p:nvPr/>
        </p:nvSpPr>
        <p:spPr>
          <a:xfrm>
            <a:off x="2726892" y="42623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0BADE7-5841-4B47-AF16-6D413C29D2B6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>
            <a:off x="2457887" y="38405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DCC34-8829-DB42-BA2E-C6E0D9CC3DDE}"/>
              </a:ext>
            </a:extLst>
          </p:cNvPr>
          <p:cNvSpPr/>
          <p:nvPr/>
        </p:nvSpPr>
        <p:spPr>
          <a:xfrm>
            <a:off x="3569628" y="49548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58A03-9EC1-4B45-8A1F-B3BD4782F99F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318562" y="45537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BCFF2-FF1F-284A-AA24-7F6649C31329}"/>
              </a:ext>
            </a:extLst>
          </p:cNvPr>
          <p:cNvSpPr/>
          <p:nvPr/>
        </p:nvSpPr>
        <p:spPr>
          <a:xfrm>
            <a:off x="5567074" y="42751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3583-82FF-1C49-81AB-8F80855E9AB4}"/>
              </a:ext>
            </a:extLst>
          </p:cNvPr>
          <p:cNvCxnSpPr>
            <a:cxnSpLocks/>
            <a:stCxn id="7" idx="1"/>
            <a:endCxn id="16" idx="0"/>
          </p:cNvCxnSpPr>
          <p:nvPr/>
        </p:nvCxnSpPr>
        <p:spPr>
          <a:xfrm flipH="1">
            <a:off x="5862909" y="38378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481FD-6186-D44C-8880-CDD4C9037CFC}"/>
              </a:ext>
            </a:extLst>
          </p:cNvPr>
          <p:cNvSpPr/>
          <p:nvPr/>
        </p:nvSpPr>
        <p:spPr>
          <a:xfrm>
            <a:off x="6213256" y="49509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E2163C-8EAB-7C4D-98B9-52A1B00780EC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>
            <a:off x="6158744" y="45665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94FC04-704C-DF43-96FE-837163264F7D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881262" y="38378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DF7BCF-2547-5F4A-8BE0-DBF0500DBA5D}"/>
              </a:ext>
            </a:extLst>
          </p:cNvPr>
          <p:cNvSpPr/>
          <p:nvPr/>
        </p:nvSpPr>
        <p:spPr>
          <a:xfrm>
            <a:off x="7044051" y="42961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4D130F-3C7C-A14D-9DEF-24A5C3552CF8}"/>
              </a:ext>
            </a:extLst>
          </p:cNvPr>
          <p:cNvCxnSpPr>
            <a:cxnSpLocks/>
            <a:stCxn id="21" idx="3"/>
            <a:endCxn id="23" idx="0"/>
          </p:cNvCxnSpPr>
          <p:nvPr/>
        </p:nvCxnSpPr>
        <p:spPr>
          <a:xfrm>
            <a:off x="7635721" y="45875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4B74F56-E4F9-B342-A37A-0C78A0E43A2A}"/>
              </a:ext>
            </a:extLst>
          </p:cNvPr>
          <p:cNvSpPr/>
          <p:nvPr/>
        </p:nvSpPr>
        <p:spPr>
          <a:xfrm>
            <a:off x="7766290" y="49519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12E1E-7B61-A84E-9B89-2A2B0A3020F1}"/>
              </a:ext>
            </a:extLst>
          </p:cNvPr>
          <p:cNvSpPr txBox="1"/>
          <p:nvPr/>
        </p:nvSpPr>
        <p:spPr>
          <a:xfrm>
            <a:off x="6333917" y="1464425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9824F-CE89-274C-AD09-0CE270CB33EE}"/>
              </a:ext>
            </a:extLst>
          </p:cNvPr>
          <p:cNvSpPr txBox="1"/>
          <p:nvPr/>
        </p:nvSpPr>
        <p:spPr>
          <a:xfrm>
            <a:off x="4677274" y="255608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E0445-8CEA-9349-911B-E8306998AF24}"/>
              </a:ext>
            </a:extLst>
          </p:cNvPr>
          <p:cNvSpPr txBox="1"/>
          <p:nvPr/>
        </p:nvSpPr>
        <p:spPr>
          <a:xfrm>
            <a:off x="7606098" y="416436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07AF62-93C4-0B47-A3AB-65C3B2B5C147}"/>
              </a:ext>
            </a:extLst>
          </p:cNvPr>
          <p:cNvSpPr txBox="1"/>
          <p:nvPr/>
        </p:nvSpPr>
        <p:spPr>
          <a:xfrm>
            <a:off x="6881262" y="340063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8A89E-53ED-244B-BAE2-58CD04D7BFA3}"/>
              </a:ext>
            </a:extLst>
          </p:cNvPr>
          <p:cNvSpPr/>
          <p:nvPr/>
        </p:nvSpPr>
        <p:spPr>
          <a:xfrm>
            <a:off x="7044572" y="43000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23F187-5AFE-6D4F-A4AF-4CCB252D10B0}"/>
              </a:ext>
            </a:extLst>
          </p:cNvPr>
          <p:cNvSpPr txBox="1"/>
          <p:nvPr/>
        </p:nvSpPr>
        <p:spPr>
          <a:xfrm>
            <a:off x="457200" y="5752222"/>
            <a:ext cx="133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Top down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35EC7-B0C1-1E47-AD0D-69D26939F064}"/>
              </a:ext>
            </a:extLst>
          </p:cNvPr>
          <p:cNvSpPr txBox="1"/>
          <p:nvPr/>
        </p:nvSpPr>
        <p:spPr>
          <a:xfrm>
            <a:off x="501442" y="5752222"/>
            <a:ext cx="124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Preorder</a:t>
            </a:r>
          </a:p>
        </p:txBody>
      </p:sp>
    </p:spTree>
    <p:extLst>
      <p:ext uri="{BB962C8B-B14F-4D97-AF65-F5344CB8AC3E}">
        <p14:creationId xmlns:p14="http://schemas.microsoft.com/office/powerpoint/2010/main" val="14913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  <p:bldP spid="26" grpId="1"/>
      <p:bldP spid="27" grpId="0"/>
      <p:bldP spid="27" grpId="1"/>
      <p:bldP spid="28" grpId="0" animBg="1"/>
      <p:bldP spid="29" grpId="0"/>
      <p:bldP spid="30" grpId="0"/>
      <p:bldP spid="3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</a:t>
            </a:r>
            <a:r>
              <a:rPr lang="en-US" dirty="0" err="1"/>
              <a:t>inorder</a:t>
            </a:r>
            <a:r>
              <a:rPr lang="en-US" dirty="0"/>
              <a:t>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7AAAB-3A57-4542-91C5-7A6148A30343}"/>
              </a:ext>
            </a:extLst>
          </p:cNvPr>
          <p:cNvSpPr txBox="1"/>
          <p:nvPr/>
        </p:nvSpPr>
        <p:spPr>
          <a:xfrm>
            <a:off x="1174376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7, 6, 8, 9, 10, 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10B96-556E-6A4E-8C7E-0C10FF14A936}"/>
              </a:ext>
            </a:extLst>
          </p:cNvPr>
          <p:cNvSpPr txBox="1"/>
          <p:nvPr/>
        </p:nvSpPr>
        <p:spPr>
          <a:xfrm>
            <a:off x="1174376" y="6152090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/>
              <a:t>, 8, 9, 10, 14</a:t>
            </a:r>
          </a:p>
        </p:txBody>
      </p:sp>
    </p:spTree>
    <p:extLst>
      <p:ext uri="{BB962C8B-B14F-4D97-AF65-F5344CB8AC3E}">
        <p14:creationId xmlns:p14="http://schemas.microsoft.com/office/powerpoint/2010/main" val="36279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  <a:highlight>
                  <a:srgbClr val="FFFF00"/>
                </a:highlight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00B050"/>
                </a:solidFill>
                <a:highlight>
                  <a:srgbClr val="FFFF00"/>
                </a:highlight>
              </a:rPr>
              <a:t>inorder</a:t>
            </a:r>
            <a:r>
              <a:rPr lang="en-US" sz="2800" dirty="0">
                <a:solidFill>
                  <a:srgbClr val="00B050"/>
                </a:solidFill>
              </a:rPr>
              <a:t>: Left, Root,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C705B-59BD-7742-89D6-9502F55F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62549"/>
            <a:ext cx="80518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81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postorder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3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postorder</a:t>
            </a:r>
            <a:r>
              <a:rPr lang="en-US" sz="3200" b="1" dirty="0">
                <a:solidFill>
                  <a:srgbClr val="00B050"/>
                </a:solidFill>
              </a:rPr>
              <a:t>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  <a:highlight>
                  <a:srgbClr val="FFFF00"/>
                </a:highlight>
              </a:rPr>
              <a:t>postorder</a:t>
            </a:r>
            <a:r>
              <a:rPr lang="en-US" sz="2800" dirty="0">
                <a:solidFill>
                  <a:srgbClr val="00B050"/>
                </a:solidFill>
              </a:rPr>
              <a:t>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C02DC-33C8-7E47-9794-C5F5346D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872649"/>
            <a:ext cx="8216900" cy="417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31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AF2D-9F43-7148-982B-563C7CC3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D512FF-42A7-0C4D-A31D-89444CADD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0" b="5024"/>
          <a:stretch/>
        </p:blipFill>
        <p:spPr>
          <a:xfrm>
            <a:off x="1415071" y="2160495"/>
            <a:ext cx="7099786" cy="3878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1825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with Trees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BB65-D0E1-A34D-A611-5EA6BE2C15C9}"/>
              </a:ext>
            </a:extLst>
          </p:cNvPr>
          <p:cNvSpPr/>
          <p:nvPr/>
        </p:nvSpPr>
        <p:spPr>
          <a:xfrm>
            <a:off x="4374352" y="14368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385232" y="1728164"/>
            <a:ext cx="1989120" cy="139215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4966022" y="1728164"/>
            <a:ext cx="1837515" cy="128066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94C76-FB33-E740-9E67-E5750C2A20CD}"/>
              </a:ext>
            </a:extLst>
          </p:cNvPr>
          <p:cNvGrpSpPr/>
          <p:nvPr/>
        </p:nvGrpSpPr>
        <p:grpSpPr>
          <a:xfrm>
            <a:off x="1201892" y="3120319"/>
            <a:ext cx="3028018" cy="2748520"/>
            <a:chOff x="1201892" y="3120319"/>
            <a:chExt cx="3028018" cy="2748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C9E24-D24E-9248-A6A1-BC07FC9C3FDD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A01D55-8D6A-6C4B-8E9B-572F00AAE663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FCF246-376F-AA43-9FCD-6ACAF139B33A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D7762-0FF3-254D-B213-60085EF75F4C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EE7E4A-8073-7C4E-8BDB-E6A5C105840E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3FFF5-67A3-8547-820A-549D18825D3D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FB2342-A233-5A45-9973-090D806F8FAB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94D7D0-161C-3945-A864-C77CC26CF785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97597A-F833-AF4E-A6E8-09D8AA14C7D5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8FEA6-6C45-744C-8681-487EFC71973F}"/>
              </a:ext>
            </a:extLst>
          </p:cNvPr>
          <p:cNvGrpSpPr/>
          <p:nvPr/>
        </p:nvGrpSpPr>
        <p:grpSpPr>
          <a:xfrm>
            <a:off x="5666706" y="3008829"/>
            <a:ext cx="2275402" cy="1375660"/>
            <a:chOff x="5666706" y="3008829"/>
            <a:chExt cx="2275402" cy="1375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B2639B-BD4E-E149-B25E-CFE7F0B7AF38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F9B5C-7EBF-604B-B83B-34BD97537EDD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24D9E-2D94-2F4E-AC92-B9450F97F35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EDFDBA-8DB1-694D-B46A-0BA710734B71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FC7655-D4FA-C24E-AF72-68426B31AA52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82979" y="3120319"/>
            <a:ext cx="4883043" cy="31887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5026934" y="3008829"/>
            <a:ext cx="3587228" cy="1460164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374352" y="1384530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30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BA1856-1AC9-214C-85D5-2D22ED2DA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Height</a:t>
            </a:r>
            <a:r>
              <a:rPr lang="en-US" dirty="0"/>
              <a:t> of a tree: </a:t>
            </a:r>
          </a:p>
          <a:p>
            <a:pPr lvl="1"/>
            <a:r>
              <a:rPr lang="en-US" dirty="0"/>
              <a:t>Number of nodes</a:t>
            </a:r>
          </a:p>
          <a:p>
            <a:pPr lvl="1"/>
            <a:r>
              <a:rPr lang="en-US" dirty="0"/>
              <a:t>on the longest path</a:t>
            </a:r>
          </a:p>
          <a:p>
            <a:pPr lvl="1"/>
            <a:r>
              <a:rPr lang="en-US" dirty="0"/>
              <a:t>from root to leaf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1A40D-B01F-0C4A-9D39-5D67C6A8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2F336B-88F7-8C48-AE39-F3A874F1F44E}"/>
              </a:ext>
            </a:extLst>
          </p:cNvPr>
          <p:cNvSpPr/>
          <p:nvPr/>
        </p:nvSpPr>
        <p:spPr>
          <a:xfrm>
            <a:off x="466164" y="42068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2C7CCB-CF64-2947-AD4B-A6B224BD2830}"/>
              </a:ext>
            </a:extLst>
          </p:cNvPr>
          <p:cNvGrpSpPr/>
          <p:nvPr/>
        </p:nvGrpSpPr>
        <p:grpSpPr>
          <a:xfrm>
            <a:off x="1690865" y="3904521"/>
            <a:ext cx="1202416" cy="1306911"/>
            <a:chOff x="1690865" y="3904521"/>
            <a:chExt cx="1202416" cy="13069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E8F80A-5965-C94E-B52D-14067AE67081}"/>
                </a:ext>
              </a:extLst>
            </p:cNvPr>
            <p:cNvSpPr/>
            <p:nvPr/>
          </p:nvSpPr>
          <p:spPr>
            <a:xfrm>
              <a:off x="2301611" y="390452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BABEC6-894C-FE42-918D-DF547841B8BF}"/>
                </a:ext>
              </a:extLst>
            </p:cNvPr>
            <p:cNvSpPr/>
            <p:nvPr/>
          </p:nvSpPr>
          <p:spPr>
            <a:xfrm>
              <a:off x="1690865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3C3DE13-F663-804F-B25F-2F46303137ED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986700" y="4195874"/>
              <a:ext cx="314911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5BDD72-3628-BB41-B3D9-26C3CEF45B72}"/>
              </a:ext>
            </a:extLst>
          </p:cNvPr>
          <p:cNvGrpSpPr/>
          <p:nvPr/>
        </p:nvGrpSpPr>
        <p:grpSpPr>
          <a:xfrm>
            <a:off x="3634821" y="3915533"/>
            <a:ext cx="1881356" cy="1295899"/>
            <a:chOff x="3634821" y="3915533"/>
            <a:chExt cx="1881356" cy="1295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A0A768-AED7-8347-8250-9862F137C926}"/>
                </a:ext>
              </a:extLst>
            </p:cNvPr>
            <p:cNvSpPr/>
            <p:nvPr/>
          </p:nvSpPr>
          <p:spPr>
            <a:xfrm>
              <a:off x="4276165" y="39155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4B15-5F7E-314F-A94B-ECF47B7C6A26}"/>
                </a:ext>
              </a:extLst>
            </p:cNvPr>
            <p:cNvSpPr/>
            <p:nvPr/>
          </p:nvSpPr>
          <p:spPr>
            <a:xfrm>
              <a:off x="3634821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2611E2-FE69-C042-8F16-2AE41B08AA2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flipH="1">
              <a:off x="3930656" y="4206886"/>
              <a:ext cx="34550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DE0E0C-FC6F-1F43-A08E-1607188F8925}"/>
                </a:ext>
              </a:extLst>
            </p:cNvPr>
            <p:cNvSpPr/>
            <p:nvPr/>
          </p:nvSpPr>
          <p:spPr>
            <a:xfrm>
              <a:off x="4924507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7DC4D5-00D1-6E48-B3A6-2A33E47EDF08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4867835" y="4206886"/>
              <a:ext cx="352507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5F2F7-0B7B-FF49-8939-4A110E0F8974}"/>
              </a:ext>
            </a:extLst>
          </p:cNvPr>
          <p:cNvGrpSpPr/>
          <p:nvPr/>
        </p:nvGrpSpPr>
        <p:grpSpPr>
          <a:xfrm>
            <a:off x="6164519" y="3332827"/>
            <a:ext cx="2669975" cy="2176634"/>
            <a:chOff x="6164519" y="3332827"/>
            <a:chExt cx="2669975" cy="21766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56708B-6AE4-D04A-AA69-AEC59E998B46}"/>
                </a:ext>
              </a:extLst>
            </p:cNvPr>
            <p:cNvSpPr/>
            <p:nvPr/>
          </p:nvSpPr>
          <p:spPr>
            <a:xfrm>
              <a:off x="6813235" y="3332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6EB2A9-E252-0142-80A9-131CDDD7CCCB}"/>
                </a:ext>
              </a:extLst>
            </p:cNvPr>
            <p:cNvSpPr/>
            <p:nvPr/>
          </p:nvSpPr>
          <p:spPr>
            <a:xfrm>
              <a:off x="6164519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7A0218-B017-F946-A101-5BC4B387B7CF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6460354" y="3624180"/>
              <a:ext cx="352881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67BEF2-A253-CF4A-BCA5-1DFD11CD3CCD}"/>
                </a:ext>
              </a:extLst>
            </p:cNvPr>
            <p:cNvSpPr/>
            <p:nvPr/>
          </p:nvSpPr>
          <p:spPr>
            <a:xfrm>
              <a:off x="7554515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0B25A6-08E8-8A44-AFDD-63862F153575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404905" y="3624180"/>
              <a:ext cx="445445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401D77-9D08-0246-9298-C0CB8F1E7D84}"/>
                </a:ext>
              </a:extLst>
            </p:cNvPr>
            <p:cNvSpPr/>
            <p:nvPr/>
          </p:nvSpPr>
          <p:spPr>
            <a:xfrm>
              <a:off x="8242824" y="492675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EBCD90-62A3-A94B-90AA-7D2CC6B8F839}"/>
                </a:ext>
              </a:extLst>
            </p:cNvPr>
            <p:cNvCxnSpPr>
              <a:cxnSpLocks/>
              <a:stCxn id="16" idx="3"/>
              <a:endCxn id="18" idx="0"/>
            </p:cNvCxnSpPr>
            <p:nvPr/>
          </p:nvCxnSpPr>
          <p:spPr>
            <a:xfrm>
              <a:off x="8146185" y="4435341"/>
              <a:ext cx="392474" cy="4914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3D5989-6CA9-BF42-A40B-533D1E7121CE}"/>
              </a:ext>
            </a:extLst>
          </p:cNvPr>
          <p:cNvSpPr txBox="1"/>
          <p:nvPr/>
        </p:nvSpPr>
        <p:spPr>
          <a:xfrm>
            <a:off x="191426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17308-1FF9-EF4B-893E-D54359148D7C}"/>
              </a:ext>
            </a:extLst>
          </p:cNvPr>
          <p:cNvSpPr txBox="1"/>
          <p:nvPr/>
        </p:nvSpPr>
        <p:spPr>
          <a:xfrm>
            <a:off x="1690865" y="6043575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015B7-B942-314A-BDB6-F443665F008F}"/>
              </a:ext>
            </a:extLst>
          </p:cNvPr>
          <p:cNvSpPr txBox="1"/>
          <p:nvPr/>
        </p:nvSpPr>
        <p:spPr>
          <a:xfrm>
            <a:off x="4172650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4BA97-B3F7-E040-9411-13BFB690ADA7}"/>
              </a:ext>
            </a:extLst>
          </p:cNvPr>
          <p:cNvSpPr txBox="1"/>
          <p:nvPr/>
        </p:nvSpPr>
        <p:spPr>
          <a:xfrm>
            <a:off x="6756189" y="5386032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899419-DE7F-C546-89D8-BF076241D704}"/>
              </a:ext>
            </a:extLst>
          </p:cNvPr>
          <p:cNvGrpSpPr/>
          <p:nvPr/>
        </p:nvGrpSpPr>
        <p:grpSpPr>
          <a:xfrm>
            <a:off x="5134796" y="243915"/>
            <a:ext cx="3503461" cy="2464058"/>
            <a:chOff x="5134796" y="243915"/>
            <a:chExt cx="3503461" cy="24640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C328D3-C49F-2A4A-A608-43B8778DF0C7}"/>
                </a:ext>
              </a:extLst>
            </p:cNvPr>
            <p:cNvSpPr/>
            <p:nvPr/>
          </p:nvSpPr>
          <p:spPr>
            <a:xfrm>
              <a:off x="5876076" y="24391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A6C9CE-0DA2-2E47-8B86-A7962FDCFCAE}"/>
                </a:ext>
              </a:extLst>
            </p:cNvPr>
            <p:cNvSpPr/>
            <p:nvPr/>
          </p:nvSpPr>
          <p:spPr>
            <a:xfrm>
              <a:off x="5134796" y="78237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9398C4C-6774-E24F-816F-284AB9BD48FD}"/>
                </a:ext>
              </a:extLst>
            </p:cNvPr>
            <p:cNvCxnSpPr>
              <a:cxnSpLocks/>
              <a:stCxn id="35" idx="1"/>
              <a:endCxn id="36" idx="0"/>
            </p:cNvCxnSpPr>
            <p:nvPr/>
          </p:nvCxnSpPr>
          <p:spPr>
            <a:xfrm flipH="1">
              <a:off x="5430631" y="535268"/>
              <a:ext cx="445445" cy="24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B35D15-06C3-AF47-9F04-7C9C80EE85FD}"/>
                </a:ext>
              </a:extLst>
            </p:cNvPr>
            <p:cNvSpPr/>
            <p:nvPr/>
          </p:nvSpPr>
          <p:spPr>
            <a:xfrm>
              <a:off x="6643847" y="82435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A8CEE9-42FB-9544-BC4B-499AAC32602C}"/>
                </a:ext>
              </a:extLst>
            </p:cNvPr>
            <p:cNvCxnSpPr>
              <a:cxnSpLocks/>
              <a:stCxn id="35" idx="3"/>
              <a:endCxn id="38" idx="0"/>
            </p:cNvCxnSpPr>
            <p:nvPr/>
          </p:nvCxnSpPr>
          <p:spPr>
            <a:xfrm>
              <a:off x="6467746" y="535268"/>
              <a:ext cx="471936" cy="289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2BD118-6D28-B048-8FE3-1777AD08A0DB}"/>
                </a:ext>
              </a:extLst>
            </p:cNvPr>
            <p:cNvSpPr/>
            <p:nvPr/>
          </p:nvSpPr>
          <p:spPr>
            <a:xfrm>
              <a:off x="7331792" y="144223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4FE3F0-ECC6-9C41-A88D-8217A4A5CA87}"/>
                </a:ext>
              </a:extLst>
            </p:cNvPr>
            <p:cNvCxnSpPr>
              <a:cxnSpLocks/>
              <a:stCxn id="40" idx="3"/>
              <a:endCxn id="42" idx="0"/>
            </p:cNvCxnSpPr>
            <p:nvPr/>
          </p:nvCxnSpPr>
          <p:spPr>
            <a:xfrm>
              <a:off x="7923462" y="1733583"/>
              <a:ext cx="418960" cy="391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24CEA9-5AFE-B44A-AD12-0E7E4B3DA509}"/>
                </a:ext>
              </a:extLst>
            </p:cNvPr>
            <p:cNvSpPr/>
            <p:nvPr/>
          </p:nvSpPr>
          <p:spPr>
            <a:xfrm>
              <a:off x="8046587" y="21252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3D7192B-06A4-BE4C-B361-813E3A562833}"/>
                </a:ext>
              </a:extLst>
            </p:cNvPr>
            <p:cNvCxnSpPr>
              <a:cxnSpLocks/>
              <a:stCxn id="38" idx="3"/>
              <a:endCxn id="40" idx="0"/>
            </p:cNvCxnSpPr>
            <p:nvPr/>
          </p:nvCxnSpPr>
          <p:spPr>
            <a:xfrm>
              <a:off x="7235517" y="1115703"/>
              <a:ext cx="392110" cy="3265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75C4B7-26BE-2C41-A1CF-DF32A4ED254C}"/>
              </a:ext>
            </a:extLst>
          </p:cNvPr>
          <p:cNvSpPr txBox="1"/>
          <p:nvPr/>
        </p:nvSpPr>
        <p:spPr>
          <a:xfrm>
            <a:off x="5967924" y="2359026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4</a:t>
            </a:r>
          </a:p>
        </p:txBody>
      </p:sp>
    </p:spTree>
    <p:extLst>
      <p:ext uri="{BB962C8B-B14F-4D97-AF65-F5344CB8AC3E}">
        <p14:creationId xmlns:p14="http://schemas.microsoft.com/office/powerpoint/2010/main" val="37706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29" grpId="0"/>
      <p:bldP spid="30" grpId="0"/>
      <p:bldP spid="6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of a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570472" y="-24515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548394" y="1051677"/>
            <a:ext cx="1171108" cy="139698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311171" y="1051677"/>
            <a:ext cx="963232" cy="1367913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4237037" y="2448657"/>
            <a:ext cx="2778299" cy="26224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7625536" y="2419590"/>
            <a:ext cx="1316054" cy="1392155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6719501" y="708043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B840EA-DD91-164A-83C9-D0E84869DAE6}"/>
                  </a:ext>
                </a:extLst>
              </p:cNvPr>
              <p:cNvSpPr txBox="1"/>
              <p:nvPr/>
            </p:nvSpPr>
            <p:spPr>
              <a:xfrm>
                <a:off x="7311171" y="161464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B840EA-DD91-164A-83C9-D0E84869D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171" y="161464"/>
                <a:ext cx="869597" cy="707886"/>
              </a:xfrm>
              <a:prstGeom prst="rect">
                <a:avLst/>
              </a:prstGeom>
              <a:blipFill>
                <a:blip r:embed="rId2"/>
                <a:stretch>
                  <a:fillRect l="-441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EF592C-D2F7-394A-92E0-5928246C8B6E}"/>
                  </a:ext>
                </a:extLst>
              </p:cNvPr>
              <p:cNvSpPr txBox="1"/>
              <p:nvPr/>
            </p:nvSpPr>
            <p:spPr>
              <a:xfrm>
                <a:off x="8274403" y="1795102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EF592C-D2F7-394A-92E0-5928246C8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403" y="1795102"/>
                <a:ext cx="869597" cy="707886"/>
              </a:xfrm>
              <a:prstGeom prst="rect">
                <a:avLst/>
              </a:prstGeom>
              <a:blipFill>
                <a:blip r:embed="rId3"/>
                <a:stretch>
                  <a:fillRect l="-289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DF0491-3DD1-3349-AE06-944986518584}"/>
                  </a:ext>
                </a:extLst>
              </p:cNvPr>
              <p:cNvSpPr txBox="1"/>
              <p:nvPr/>
            </p:nvSpPr>
            <p:spPr>
              <a:xfrm>
                <a:off x="4678797" y="1881249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DF0491-3DD1-3349-AE06-944986518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97" y="1881249"/>
                <a:ext cx="869597" cy="707886"/>
              </a:xfrm>
              <a:prstGeom prst="rect">
                <a:avLst/>
              </a:prstGeom>
              <a:blipFill>
                <a:blip r:embed="rId4"/>
                <a:stretch>
                  <a:fillRect l="-142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F826B-A77D-7543-9EF8-570E3896B7BC}"/>
                  </a:ext>
                </a:extLst>
              </p:cNvPr>
              <p:cNvSpPr txBox="1"/>
              <p:nvPr/>
            </p:nvSpPr>
            <p:spPr>
              <a:xfrm>
                <a:off x="362130" y="5571552"/>
                <a:ext cx="17238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F826B-A77D-7543-9EF8-570E3896B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5571552"/>
                <a:ext cx="1723805" cy="707886"/>
              </a:xfrm>
              <a:prstGeom prst="rect">
                <a:avLst/>
              </a:prstGeom>
              <a:blipFill>
                <a:blip r:embed="rId5"/>
                <a:stretch>
                  <a:fillRect l="-1471" r="-735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50EAC-0DAA-B249-87BA-F6D335DDA86A}"/>
                  </a:ext>
                </a:extLst>
              </p:cNvPr>
              <p:cNvSpPr txBox="1"/>
              <p:nvPr/>
            </p:nvSpPr>
            <p:spPr>
              <a:xfrm>
                <a:off x="362130" y="5571552"/>
                <a:ext cx="54236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50EAC-0DAA-B249-87BA-F6D335DDA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5571552"/>
                <a:ext cx="5423601" cy="707886"/>
              </a:xfrm>
              <a:prstGeom prst="rect">
                <a:avLst/>
              </a:prstGeom>
              <a:blipFill>
                <a:blip r:embed="rId6"/>
                <a:stretch>
                  <a:fillRect l="-23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19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37" grpId="0"/>
      <p:bldP spid="38" grpId="0"/>
      <p:bldP spid="38" grpId="1"/>
      <p:bldP spid="39" grpId="0"/>
      <p:bldP spid="3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BB65-D0E1-A34D-A611-5EA6BE2C15C9}"/>
              </a:ext>
            </a:extLst>
          </p:cNvPr>
          <p:cNvSpPr/>
          <p:nvPr/>
        </p:nvSpPr>
        <p:spPr>
          <a:xfrm>
            <a:off x="4374352" y="14368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385232" y="1728164"/>
            <a:ext cx="1989120" cy="139215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4966022" y="1728164"/>
            <a:ext cx="1837515" cy="128066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94C76-FB33-E740-9E67-E5750C2A20CD}"/>
              </a:ext>
            </a:extLst>
          </p:cNvPr>
          <p:cNvGrpSpPr/>
          <p:nvPr/>
        </p:nvGrpSpPr>
        <p:grpSpPr>
          <a:xfrm>
            <a:off x="1201892" y="3120319"/>
            <a:ext cx="3028018" cy="2748520"/>
            <a:chOff x="1201892" y="3120319"/>
            <a:chExt cx="3028018" cy="2748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C9E24-D24E-9248-A6A1-BC07FC9C3FDD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A01D55-8D6A-6C4B-8E9B-572F00AAE663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FCF246-376F-AA43-9FCD-6ACAF139B33A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D7762-0FF3-254D-B213-60085EF75F4C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EE7E4A-8073-7C4E-8BDB-E6A5C105840E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3FFF5-67A3-8547-820A-549D18825D3D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FB2342-A233-5A45-9973-090D806F8FAB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94D7D0-161C-3945-A864-C77CC26CF785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97597A-F833-AF4E-A6E8-09D8AA14C7D5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8FEA6-6C45-744C-8681-487EFC71973F}"/>
              </a:ext>
            </a:extLst>
          </p:cNvPr>
          <p:cNvGrpSpPr/>
          <p:nvPr/>
        </p:nvGrpSpPr>
        <p:grpSpPr>
          <a:xfrm>
            <a:off x="5666706" y="3008829"/>
            <a:ext cx="2275402" cy="1375660"/>
            <a:chOff x="5666706" y="3008829"/>
            <a:chExt cx="2275402" cy="1375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B2639B-BD4E-E149-B25E-CFE7F0B7AF38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F9B5C-7EBF-604B-B83B-34BD97537EDD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24D9E-2D94-2F4E-AC92-B9450F97F35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EDFDBA-8DB1-694D-B46A-0BA710734B71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FC7655-D4FA-C24E-AF72-68426B31AA52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82979" y="3120319"/>
            <a:ext cx="4883043" cy="31887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5026934" y="3008829"/>
            <a:ext cx="3587228" cy="1460164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374352" y="1384530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497A-F8AE-7147-A8AC-D74BEC49F754}"/>
                  </a:ext>
                </a:extLst>
              </p:cNvPr>
              <p:cNvSpPr txBox="1"/>
              <p:nvPr/>
            </p:nvSpPr>
            <p:spPr>
              <a:xfrm>
                <a:off x="4878642" y="1041181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497A-F8AE-7147-A8AC-D74BEC49F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42" y="1041181"/>
                <a:ext cx="869597" cy="707886"/>
              </a:xfrm>
              <a:prstGeom prst="rect">
                <a:avLst/>
              </a:prstGeom>
              <a:blipFill>
                <a:blip r:embed="rId2"/>
                <a:stretch>
                  <a:fillRect l="-289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74139-812F-3D41-9D5F-4E4C6F5A1148}"/>
                  </a:ext>
                </a:extLst>
              </p:cNvPr>
              <p:cNvSpPr txBox="1"/>
              <p:nvPr/>
            </p:nvSpPr>
            <p:spPr>
              <a:xfrm>
                <a:off x="7455027" y="2592296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74139-812F-3D41-9D5F-4E4C6F5A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27" y="2592296"/>
                <a:ext cx="869597" cy="707886"/>
              </a:xfrm>
              <a:prstGeom prst="rect">
                <a:avLst/>
              </a:prstGeom>
              <a:blipFill>
                <a:blip r:embed="rId3"/>
                <a:stretch>
                  <a:fillRect l="-289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3B5C9D-60B5-7C4D-96C9-8F46E8BAA48C}"/>
                  </a:ext>
                </a:extLst>
              </p:cNvPr>
              <p:cNvSpPr txBox="1"/>
              <p:nvPr/>
            </p:nvSpPr>
            <p:spPr>
              <a:xfrm>
                <a:off x="547746" y="2703591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3B5C9D-60B5-7C4D-96C9-8F46E8BAA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46" y="2703591"/>
                <a:ext cx="869597" cy="707886"/>
              </a:xfrm>
              <a:prstGeom prst="rect">
                <a:avLst/>
              </a:prstGeom>
              <a:blipFill>
                <a:blip r:embed="rId4"/>
                <a:stretch>
                  <a:fillRect l="-2857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E71A3-6E1A-0F4A-92D5-6672BF235E0E}"/>
                  </a:ext>
                </a:extLst>
              </p:cNvPr>
              <p:cNvSpPr txBox="1"/>
              <p:nvPr/>
            </p:nvSpPr>
            <p:spPr>
              <a:xfrm>
                <a:off x="640405" y="2721114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E71A3-6E1A-0F4A-92D5-6672BF235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05" y="2721114"/>
                <a:ext cx="606256" cy="707886"/>
              </a:xfrm>
              <a:prstGeom prst="rect">
                <a:avLst/>
              </a:prstGeom>
              <a:blipFill>
                <a:blip r:embed="rId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7CEA35-7987-F44F-BF90-1593C1D30E97}"/>
                  </a:ext>
                </a:extLst>
              </p:cNvPr>
              <p:cNvSpPr txBox="1"/>
              <p:nvPr/>
            </p:nvSpPr>
            <p:spPr>
              <a:xfrm>
                <a:off x="7569096" y="2592296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7CEA35-7987-F44F-BF90-1593C1D3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96" y="2592296"/>
                <a:ext cx="606256" cy="707886"/>
              </a:xfrm>
              <a:prstGeom prst="rect">
                <a:avLst/>
              </a:prstGeom>
              <a:blipFill>
                <a:blip r:embed="rId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43D32A-2115-6548-88B2-2DC06FA398D1}"/>
              </a:ext>
            </a:extLst>
          </p:cNvPr>
          <p:cNvSpPr txBox="1"/>
          <p:nvPr/>
        </p:nvSpPr>
        <p:spPr>
          <a:xfrm>
            <a:off x="8289421" y="2384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1F1703-78F2-3449-A53D-6359C3FF0023}"/>
                  </a:ext>
                </a:extLst>
              </p:cNvPr>
              <p:cNvSpPr txBox="1"/>
              <p:nvPr/>
            </p:nvSpPr>
            <p:spPr>
              <a:xfrm>
                <a:off x="333615" y="410900"/>
                <a:ext cx="3854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1F1703-78F2-3449-A53D-6359C3FF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5" y="410900"/>
                <a:ext cx="38547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09EDC0-4F2C-5049-921B-60ACF9B448F1}"/>
                  </a:ext>
                </a:extLst>
              </p:cNvPr>
              <p:cNvSpPr txBox="1"/>
              <p:nvPr/>
            </p:nvSpPr>
            <p:spPr>
              <a:xfrm>
                <a:off x="342592" y="421075"/>
                <a:ext cx="5405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09EDC0-4F2C-5049-921B-60ACF9B44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2" y="421075"/>
                <a:ext cx="5405647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AEE756-7B5C-3945-B15C-FA0EEEBFD021}"/>
                  </a:ext>
                </a:extLst>
              </p:cNvPr>
              <p:cNvSpPr txBox="1"/>
              <p:nvPr/>
            </p:nvSpPr>
            <p:spPr>
              <a:xfrm>
                <a:off x="4986773" y="1077068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AEE756-7B5C-3945-B15C-FA0EEEBFD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73" y="1077068"/>
                <a:ext cx="606256" cy="707886"/>
              </a:xfrm>
              <a:prstGeom prst="rect">
                <a:avLst/>
              </a:prstGeom>
              <a:blipFill>
                <a:blip r:embed="rId9"/>
                <a:stretch>
                  <a:fillRect l="-4167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81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30" grpId="0" animBg="1"/>
      <p:bldP spid="31" grpId="0" animBg="1"/>
      <p:bldP spid="26" grpId="0"/>
      <p:bldP spid="28" grpId="0"/>
      <p:bldP spid="29" grpId="0"/>
      <p:bldP spid="34" grpId="0"/>
      <p:bldP spid="35" grpId="0"/>
      <p:bldP spid="36" grpId="0"/>
      <p:bldP spid="37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834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Height of a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11250" y="3182778"/>
            <a:ext cx="3202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height(left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height(right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1098386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873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Height of a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14C75-A242-4743-A6BC-5887A2228793}"/>
              </a:ext>
            </a:extLst>
          </p:cNvPr>
          <p:cNvSpPr/>
          <p:nvPr/>
        </p:nvSpPr>
        <p:spPr>
          <a:xfrm>
            <a:off x="3756213" y="29790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C763F-470D-BA40-A7D6-5699254F3FEF}"/>
              </a:ext>
            </a:extLst>
          </p:cNvPr>
          <p:cNvSpPr/>
          <p:nvPr/>
        </p:nvSpPr>
        <p:spPr>
          <a:xfrm>
            <a:off x="2287678" y="37962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9FFB2E-3356-E14E-8CD9-47B148D795C3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flipH="1">
            <a:off x="2583513" y="3270420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F1CC90-2EDC-7547-9192-48F65AB77377}"/>
              </a:ext>
            </a:extLst>
          </p:cNvPr>
          <p:cNvSpPr/>
          <p:nvPr/>
        </p:nvSpPr>
        <p:spPr>
          <a:xfrm>
            <a:off x="5311196" y="37962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DFA955-C83B-FC46-9E8C-8A72FE936530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4347883" y="3270420"/>
            <a:ext cx="1259148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4C08EBE-4D32-6646-9326-D6975F841450}"/>
              </a:ext>
            </a:extLst>
          </p:cNvPr>
          <p:cNvSpPr/>
          <p:nvPr/>
        </p:nvSpPr>
        <p:spPr>
          <a:xfrm>
            <a:off x="6153932" y="47065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5E6767-F9D3-DC4F-9DDC-754BD893318C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5902866" y="4087650"/>
            <a:ext cx="546901" cy="618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930BA-1107-9241-B2FB-180995C8237C}"/>
              </a:ext>
            </a:extLst>
          </p:cNvPr>
          <p:cNvSpPr/>
          <p:nvPr/>
        </p:nvSpPr>
        <p:spPr>
          <a:xfrm>
            <a:off x="1400173" y="476911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1F2B00-0C51-844F-95DF-04E8F7AF2502}"/>
              </a:ext>
            </a:extLst>
          </p:cNvPr>
          <p:cNvSpPr/>
          <p:nvPr/>
        </p:nvSpPr>
        <p:spPr>
          <a:xfrm>
            <a:off x="3083905" y="476911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D08ED2-E4C6-2944-8F5C-4C28F597928C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696008" y="4087650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364B10-C082-DD44-8A1F-5B896DCD935D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>
            <a:off x="2879348" y="4087650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7AC7-F76D-A148-82F2-A125C5B2F9E6}"/>
              </a:ext>
            </a:extLst>
          </p:cNvPr>
          <p:cNvSpPr/>
          <p:nvPr/>
        </p:nvSpPr>
        <p:spPr>
          <a:xfrm>
            <a:off x="4471802" y="476911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9FFA5E-59B5-614A-B18C-B49E2506CC43}"/>
              </a:ext>
            </a:extLst>
          </p:cNvPr>
          <p:cNvCxnSpPr>
            <a:cxnSpLocks/>
            <a:stCxn id="10" idx="1"/>
            <a:endCxn id="23" idx="0"/>
          </p:cNvCxnSpPr>
          <p:nvPr/>
        </p:nvCxnSpPr>
        <p:spPr>
          <a:xfrm flipH="1">
            <a:off x="4767637" y="4087650"/>
            <a:ext cx="543559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A39031-F9F1-BC4B-88EE-0D19775E581E}"/>
              </a:ext>
            </a:extLst>
          </p:cNvPr>
          <p:cNvSpPr txBox="1"/>
          <p:nvPr/>
        </p:nvSpPr>
        <p:spPr>
          <a:xfrm>
            <a:off x="3169863" y="29790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B0105-2709-C545-A92D-D919E90B8689}"/>
              </a:ext>
            </a:extLst>
          </p:cNvPr>
          <p:cNvSpPr txBox="1"/>
          <p:nvPr/>
        </p:nvSpPr>
        <p:spPr>
          <a:xfrm>
            <a:off x="4616794" y="29902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71EB9F-D420-304F-AC91-B02B1526B221}"/>
              </a:ext>
            </a:extLst>
          </p:cNvPr>
          <p:cNvSpPr txBox="1"/>
          <p:nvPr/>
        </p:nvSpPr>
        <p:spPr>
          <a:xfrm>
            <a:off x="1761699" y="379629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86DD7-8528-DE4D-A984-676C49363B4B}"/>
              </a:ext>
            </a:extLst>
          </p:cNvPr>
          <p:cNvSpPr txBox="1"/>
          <p:nvPr/>
        </p:nvSpPr>
        <p:spPr>
          <a:xfrm>
            <a:off x="3073853" y="38095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A23C96-A308-EA43-A2AE-B59DBF334ED2}"/>
              </a:ext>
            </a:extLst>
          </p:cNvPr>
          <p:cNvSpPr txBox="1"/>
          <p:nvPr/>
        </p:nvSpPr>
        <p:spPr>
          <a:xfrm>
            <a:off x="4802275" y="37260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8E4F0-7D0C-3E47-A334-A911A49EF93B}"/>
              </a:ext>
            </a:extLst>
          </p:cNvPr>
          <p:cNvSpPr txBox="1"/>
          <p:nvPr/>
        </p:nvSpPr>
        <p:spPr>
          <a:xfrm>
            <a:off x="6114429" y="373924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9C2B1E-7FBC-F64B-855C-C3836DB2B712}"/>
              </a:ext>
            </a:extLst>
          </p:cNvPr>
          <p:cNvGrpSpPr/>
          <p:nvPr/>
        </p:nvGrpSpPr>
        <p:grpSpPr>
          <a:xfrm>
            <a:off x="1101966" y="5219745"/>
            <a:ext cx="1202885" cy="461665"/>
            <a:chOff x="1101966" y="5219745"/>
            <a:chExt cx="1202885" cy="4616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B91078-725F-8D48-A721-0A35556DC608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A860E2-CD27-C643-9C38-A2FE58211351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36B6CD4-825A-6141-8710-0F3AA5AE281C}"/>
              </a:ext>
            </a:extLst>
          </p:cNvPr>
          <p:cNvSpPr txBox="1"/>
          <p:nvPr/>
        </p:nvSpPr>
        <p:spPr>
          <a:xfrm>
            <a:off x="7180730" y="1709622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Bottom up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BFA6E3-695B-7947-B7BF-6FF64C9FE937}"/>
              </a:ext>
            </a:extLst>
          </p:cNvPr>
          <p:cNvSpPr/>
          <p:nvPr/>
        </p:nvSpPr>
        <p:spPr>
          <a:xfrm>
            <a:off x="3883058" y="5720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2A46CD-ABF7-424B-A8ED-0C8F2E63D7D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678501" y="5039125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4F7C31-B1F8-1040-8A62-02A523E52EA0}"/>
              </a:ext>
            </a:extLst>
          </p:cNvPr>
          <p:cNvGrpSpPr/>
          <p:nvPr/>
        </p:nvGrpSpPr>
        <p:grpSpPr>
          <a:xfrm>
            <a:off x="2778297" y="5197547"/>
            <a:ext cx="1202885" cy="461665"/>
            <a:chOff x="1101966" y="5219745"/>
            <a:chExt cx="1202885" cy="46166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11B133-F473-7F4F-A204-DA02EC95AFB7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5C3453-7B41-7F42-AF11-80E6C7EAA747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1F869A-5DEF-A64B-9DDC-BA4AA852EAE6}"/>
              </a:ext>
            </a:extLst>
          </p:cNvPr>
          <p:cNvGrpSpPr/>
          <p:nvPr/>
        </p:nvGrpSpPr>
        <p:grpSpPr>
          <a:xfrm>
            <a:off x="4198124" y="5197547"/>
            <a:ext cx="1202885" cy="461665"/>
            <a:chOff x="1101966" y="5219745"/>
            <a:chExt cx="1202885" cy="4616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58004F-0EE5-2548-8A1D-BBE762973EF6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B73744-C6DD-3E40-9EFB-317FAB80D023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32ADD4-B7DA-A540-A641-EDC55F582A11}"/>
              </a:ext>
            </a:extLst>
          </p:cNvPr>
          <p:cNvGrpSpPr/>
          <p:nvPr/>
        </p:nvGrpSpPr>
        <p:grpSpPr>
          <a:xfrm>
            <a:off x="5859699" y="5149024"/>
            <a:ext cx="1202885" cy="461665"/>
            <a:chOff x="1101966" y="5219745"/>
            <a:chExt cx="1202885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EC8ECE-E648-474F-9190-9E8E54280794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B2ADC0-141D-8845-9D21-6CFA4EB1490B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54706C-591F-0243-AFDE-CACEAF3CAB32}"/>
              </a:ext>
            </a:extLst>
          </p:cNvPr>
          <p:cNvGrpSpPr/>
          <p:nvPr/>
        </p:nvGrpSpPr>
        <p:grpSpPr>
          <a:xfrm>
            <a:off x="3599390" y="6170364"/>
            <a:ext cx="1202885" cy="461665"/>
            <a:chOff x="1101966" y="5219745"/>
            <a:chExt cx="1202885" cy="46166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A13496-34DE-8A4A-81A2-E8C104D7B0E2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F8B4B00-0433-EC4B-BA97-DB1341D86A75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232641-85FD-7B47-9420-BE451CDCDF18}"/>
              </a:ext>
            </a:extLst>
          </p:cNvPr>
          <p:cNvSpPr txBox="1"/>
          <p:nvPr/>
        </p:nvSpPr>
        <p:spPr>
          <a:xfrm>
            <a:off x="3899781" y="25062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D2AAD2-00E9-8E4E-A663-A45AAC4CE684}"/>
              </a:ext>
            </a:extLst>
          </p:cNvPr>
          <p:cNvSpPr txBox="1"/>
          <p:nvPr/>
        </p:nvSpPr>
        <p:spPr>
          <a:xfrm>
            <a:off x="7180730" y="1709622"/>
            <a:ext cx="1335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Postorder</a:t>
            </a:r>
          </a:p>
        </p:txBody>
      </p:sp>
    </p:spTree>
    <p:extLst>
      <p:ext uri="{BB962C8B-B14F-4D97-AF65-F5344CB8AC3E}">
        <p14:creationId xmlns:p14="http://schemas.microsoft.com/office/powerpoint/2010/main" val="223805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27" grpId="0"/>
      <p:bldP spid="54" grpId="0"/>
      <p:bldP spid="55" grpId="0"/>
      <p:bldP spid="5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873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Height of a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6C5E8-5749-134A-BAB5-AA4C36D8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201432"/>
            <a:ext cx="7416800" cy="2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00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  <a:highlight>
                  <a:srgbClr val="FFFF00"/>
                </a:highlight>
              </a:rPr>
              <a:t>Balanced Tree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2240774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“Balanced”: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339E9-9DC8-2E44-880C-6D0EF744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488" y="1878836"/>
            <a:ext cx="4035697" cy="226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8BFF8-9AA3-4546-BD7D-10193788E26A}"/>
              </a:ext>
            </a:extLst>
          </p:cNvPr>
          <p:cNvSpPr/>
          <p:nvPr/>
        </p:nvSpPr>
        <p:spPr>
          <a:xfrm>
            <a:off x="600037" y="4899570"/>
            <a:ext cx="8543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The left and right subtrees of </a:t>
            </a:r>
            <a:r>
              <a:rPr lang="en-US" sz="2000" b="1" i="1" dirty="0">
                <a:solidFill>
                  <a:srgbClr val="C00000"/>
                </a:solidFill>
                <a:latin typeface="-apple-system"/>
              </a:rPr>
              <a:t>every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 node differ in height by no more than 1.</a:t>
            </a:r>
            <a:endParaRPr lang="en-US" sz="2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36151-2840-5749-9394-4EEE9AA73C1F}"/>
                  </a:ext>
                </a:extLst>
              </p:cNvPr>
              <p:cNvSpPr txBox="1"/>
              <p:nvPr/>
            </p:nvSpPr>
            <p:spPr>
              <a:xfrm>
                <a:off x="1102658" y="5622947"/>
                <a:ext cx="55181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For each node in the tree,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𝑛𝑜𝑑𝑒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𝑛𝑜𝑑𝑒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𝑟𝑖𝑔h𝑡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36151-2840-5749-9394-4EEE9AA73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58" y="5622947"/>
                <a:ext cx="5518114" cy="707886"/>
              </a:xfrm>
              <a:prstGeom prst="rect">
                <a:avLst/>
              </a:prstGeom>
              <a:blipFill>
                <a:blip r:embed="rId3"/>
                <a:stretch>
                  <a:fillRect l="-1149" t="-357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4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B050"/>
                </a:solidFill>
                <a:highlight>
                  <a:srgbClr val="FFFF00"/>
                </a:highlight>
              </a:rPr>
              <a:t>Balanced Tree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71093" y="2179218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“Balanced”: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8BFF8-9AA3-4546-BD7D-10193788E26A}"/>
              </a:ext>
            </a:extLst>
          </p:cNvPr>
          <p:cNvSpPr/>
          <p:nvPr/>
        </p:nvSpPr>
        <p:spPr>
          <a:xfrm>
            <a:off x="2464696" y="2117663"/>
            <a:ext cx="6123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-apple-system"/>
              </a:rPr>
              <a:t>The left and right subtrees of </a:t>
            </a:r>
            <a:r>
              <a:rPr lang="en-US" b="1" i="1" dirty="0">
                <a:solidFill>
                  <a:srgbClr val="C00000"/>
                </a:solidFill>
                <a:latin typeface="-apple-system"/>
              </a:rPr>
              <a:t>every</a:t>
            </a:r>
            <a:r>
              <a:rPr lang="en-US" b="1" dirty="0">
                <a:solidFill>
                  <a:srgbClr val="C00000"/>
                </a:solidFill>
                <a:latin typeface="-apple-system"/>
              </a:rPr>
              <a:t> node differ in height by no more than 1.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14C75-A242-4743-A6BC-5887A2228793}"/>
              </a:ext>
            </a:extLst>
          </p:cNvPr>
          <p:cNvSpPr/>
          <p:nvPr/>
        </p:nvSpPr>
        <p:spPr>
          <a:xfrm>
            <a:off x="3801036" y="357970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C763F-470D-BA40-A7D6-5699254F3FEF}"/>
              </a:ext>
            </a:extLst>
          </p:cNvPr>
          <p:cNvSpPr/>
          <p:nvPr/>
        </p:nvSpPr>
        <p:spPr>
          <a:xfrm>
            <a:off x="2332501" y="43969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9FFB2E-3356-E14E-8CD9-47B148D795C3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flipH="1">
            <a:off x="2628336" y="3871055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F1CC90-2EDC-7547-9192-48F65AB77377}"/>
              </a:ext>
            </a:extLst>
          </p:cNvPr>
          <p:cNvSpPr/>
          <p:nvPr/>
        </p:nvSpPr>
        <p:spPr>
          <a:xfrm>
            <a:off x="5356019" y="43969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DFA955-C83B-FC46-9E8C-8A72FE936530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4392706" y="3871055"/>
            <a:ext cx="1259148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4C08EBE-4D32-6646-9326-D6975F841450}"/>
              </a:ext>
            </a:extLst>
          </p:cNvPr>
          <p:cNvSpPr/>
          <p:nvPr/>
        </p:nvSpPr>
        <p:spPr>
          <a:xfrm>
            <a:off x="6198755" y="530720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5E6767-F9D3-DC4F-9DDC-754BD893318C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5947689" y="4688285"/>
            <a:ext cx="546901" cy="618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930BA-1107-9241-B2FB-180995C8237C}"/>
              </a:ext>
            </a:extLst>
          </p:cNvPr>
          <p:cNvSpPr/>
          <p:nvPr/>
        </p:nvSpPr>
        <p:spPr>
          <a:xfrm>
            <a:off x="1444996" y="536974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1F2B00-0C51-844F-95DF-04E8F7AF2502}"/>
              </a:ext>
            </a:extLst>
          </p:cNvPr>
          <p:cNvSpPr/>
          <p:nvPr/>
        </p:nvSpPr>
        <p:spPr>
          <a:xfrm>
            <a:off x="3128728" y="536974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D08ED2-E4C6-2944-8F5C-4C28F597928C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740831" y="4688285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364B10-C082-DD44-8A1F-5B896DCD935D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>
            <a:off x="2924171" y="4688285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7AC7-F76D-A148-82F2-A125C5B2F9E6}"/>
              </a:ext>
            </a:extLst>
          </p:cNvPr>
          <p:cNvSpPr/>
          <p:nvPr/>
        </p:nvSpPr>
        <p:spPr>
          <a:xfrm>
            <a:off x="4516625" y="536974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9FFA5E-59B5-614A-B18C-B49E2506CC43}"/>
              </a:ext>
            </a:extLst>
          </p:cNvPr>
          <p:cNvCxnSpPr>
            <a:cxnSpLocks/>
            <a:stCxn id="10" idx="1"/>
            <a:endCxn id="23" idx="0"/>
          </p:cNvCxnSpPr>
          <p:nvPr/>
        </p:nvCxnSpPr>
        <p:spPr>
          <a:xfrm flipH="1">
            <a:off x="4812460" y="4688285"/>
            <a:ext cx="543559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A39031-F9F1-BC4B-88EE-0D19775E581E}"/>
              </a:ext>
            </a:extLst>
          </p:cNvPr>
          <p:cNvSpPr txBox="1"/>
          <p:nvPr/>
        </p:nvSpPr>
        <p:spPr>
          <a:xfrm>
            <a:off x="3214686" y="35797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B0105-2709-C545-A92D-D919E90B8689}"/>
              </a:ext>
            </a:extLst>
          </p:cNvPr>
          <p:cNvSpPr txBox="1"/>
          <p:nvPr/>
        </p:nvSpPr>
        <p:spPr>
          <a:xfrm>
            <a:off x="4661617" y="35908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71EB9F-D420-304F-AC91-B02B1526B221}"/>
              </a:ext>
            </a:extLst>
          </p:cNvPr>
          <p:cNvSpPr txBox="1"/>
          <p:nvPr/>
        </p:nvSpPr>
        <p:spPr>
          <a:xfrm>
            <a:off x="1806522" y="43969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86DD7-8528-DE4D-A984-676C49363B4B}"/>
              </a:ext>
            </a:extLst>
          </p:cNvPr>
          <p:cNvSpPr txBox="1"/>
          <p:nvPr/>
        </p:nvSpPr>
        <p:spPr>
          <a:xfrm>
            <a:off x="3118676" y="44101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A23C96-A308-EA43-A2AE-B59DBF334ED2}"/>
              </a:ext>
            </a:extLst>
          </p:cNvPr>
          <p:cNvSpPr txBox="1"/>
          <p:nvPr/>
        </p:nvSpPr>
        <p:spPr>
          <a:xfrm>
            <a:off x="4847098" y="432666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8E4F0-7D0C-3E47-A334-A911A49EF93B}"/>
              </a:ext>
            </a:extLst>
          </p:cNvPr>
          <p:cNvSpPr txBox="1"/>
          <p:nvPr/>
        </p:nvSpPr>
        <p:spPr>
          <a:xfrm>
            <a:off x="6159252" y="433987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B91078-725F-8D48-A721-0A35556DC608}"/>
              </a:ext>
            </a:extLst>
          </p:cNvPr>
          <p:cNvSpPr txBox="1"/>
          <p:nvPr/>
        </p:nvSpPr>
        <p:spPr>
          <a:xfrm>
            <a:off x="976024" y="585955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A860E2-CD27-C643-9C38-A2FE58211351}"/>
              </a:ext>
            </a:extLst>
          </p:cNvPr>
          <p:cNvSpPr txBox="1"/>
          <p:nvPr/>
        </p:nvSpPr>
        <p:spPr>
          <a:xfrm>
            <a:off x="2288178" y="58727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393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71093" y="2179218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“Balanced”: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8BFF8-9AA3-4546-BD7D-10193788E26A}"/>
              </a:ext>
            </a:extLst>
          </p:cNvPr>
          <p:cNvSpPr/>
          <p:nvPr/>
        </p:nvSpPr>
        <p:spPr>
          <a:xfrm>
            <a:off x="2464696" y="2117663"/>
            <a:ext cx="6123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-apple-system"/>
              </a:rPr>
              <a:t>The left and right subtrees of </a:t>
            </a:r>
            <a:r>
              <a:rPr lang="en-US" b="1" i="1" dirty="0">
                <a:solidFill>
                  <a:srgbClr val="C00000"/>
                </a:solidFill>
                <a:latin typeface="-apple-system"/>
              </a:rPr>
              <a:t>every</a:t>
            </a:r>
            <a:r>
              <a:rPr lang="en-US" b="1" dirty="0">
                <a:solidFill>
                  <a:srgbClr val="C00000"/>
                </a:solidFill>
                <a:latin typeface="-apple-system"/>
              </a:rPr>
              <a:t> node differ in height by no more than 1.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14C75-A242-4743-A6BC-5887A2228793}"/>
              </a:ext>
            </a:extLst>
          </p:cNvPr>
          <p:cNvSpPr/>
          <p:nvPr/>
        </p:nvSpPr>
        <p:spPr>
          <a:xfrm>
            <a:off x="3801036" y="357970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C763F-470D-BA40-A7D6-5699254F3FEF}"/>
              </a:ext>
            </a:extLst>
          </p:cNvPr>
          <p:cNvSpPr/>
          <p:nvPr/>
        </p:nvSpPr>
        <p:spPr>
          <a:xfrm>
            <a:off x="2332501" y="43969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9FFB2E-3356-E14E-8CD9-47B148D795C3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flipH="1">
            <a:off x="2628336" y="3871055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F1CC90-2EDC-7547-9192-48F65AB77377}"/>
              </a:ext>
            </a:extLst>
          </p:cNvPr>
          <p:cNvSpPr/>
          <p:nvPr/>
        </p:nvSpPr>
        <p:spPr>
          <a:xfrm>
            <a:off x="5356019" y="43969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DFA955-C83B-FC46-9E8C-8A72FE936530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4392706" y="3871055"/>
            <a:ext cx="1259148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930BA-1107-9241-B2FB-180995C8237C}"/>
              </a:ext>
            </a:extLst>
          </p:cNvPr>
          <p:cNvSpPr/>
          <p:nvPr/>
        </p:nvSpPr>
        <p:spPr>
          <a:xfrm>
            <a:off x="1444996" y="536974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D08ED2-E4C6-2944-8F5C-4C28F597928C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740831" y="4688285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A39031-F9F1-BC4B-88EE-0D19775E581E}"/>
              </a:ext>
            </a:extLst>
          </p:cNvPr>
          <p:cNvSpPr txBox="1"/>
          <p:nvPr/>
        </p:nvSpPr>
        <p:spPr>
          <a:xfrm>
            <a:off x="3214686" y="35797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B0105-2709-C545-A92D-D919E90B8689}"/>
              </a:ext>
            </a:extLst>
          </p:cNvPr>
          <p:cNvSpPr txBox="1"/>
          <p:nvPr/>
        </p:nvSpPr>
        <p:spPr>
          <a:xfrm>
            <a:off x="4661617" y="35908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71EB9F-D420-304F-AC91-B02B1526B221}"/>
              </a:ext>
            </a:extLst>
          </p:cNvPr>
          <p:cNvSpPr txBox="1"/>
          <p:nvPr/>
        </p:nvSpPr>
        <p:spPr>
          <a:xfrm>
            <a:off x="1806522" y="43969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86DD7-8528-DE4D-A984-676C49363B4B}"/>
              </a:ext>
            </a:extLst>
          </p:cNvPr>
          <p:cNvSpPr txBox="1"/>
          <p:nvPr/>
        </p:nvSpPr>
        <p:spPr>
          <a:xfrm>
            <a:off x="3118676" y="44101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A23C96-A308-EA43-A2AE-B59DBF334ED2}"/>
              </a:ext>
            </a:extLst>
          </p:cNvPr>
          <p:cNvSpPr txBox="1"/>
          <p:nvPr/>
        </p:nvSpPr>
        <p:spPr>
          <a:xfrm>
            <a:off x="976024" y="588090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8E4F0-7D0C-3E47-A334-A911A49EF93B}"/>
              </a:ext>
            </a:extLst>
          </p:cNvPr>
          <p:cNvSpPr txBox="1"/>
          <p:nvPr/>
        </p:nvSpPr>
        <p:spPr>
          <a:xfrm>
            <a:off x="2288178" y="58941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2518F7FB-05D6-8F47-8CAB-2BB4A3F0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B050"/>
                </a:solidFill>
                <a:highlight>
                  <a:srgbClr val="FFFF00"/>
                </a:highlight>
              </a:rPr>
              <a:t>Balanced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4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AF2D-9F43-7148-982B-563C7CC3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D512FF-42A7-0C4D-A31D-89444CADD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0" b="5024"/>
          <a:stretch/>
        </p:blipFill>
        <p:spPr>
          <a:xfrm>
            <a:off x="1415071" y="2160495"/>
            <a:ext cx="7099786" cy="3878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356611-3289-6340-AC1C-F96AD5D47A8E}"/>
              </a:ext>
            </a:extLst>
          </p:cNvPr>
          <p:cNvSpPr txBox="1"/>
          <p:nvPr/>
        </p:nvSpPr>
        <p:spPr>
          <a:xfrm>
            <a:off x="3881718" y="1211452"/>
            <a:ext cx="4473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N=2 </a:t>
            </a:r>
            <a:r>
              <a:rPr lang="en-US" sz="2800" dirty="0">
                <a:solidFill>
                  <a:srgbClr val="C00000"/>
                </a:solidFill>
                <a:sym typeface="Wingdings" pitchFamily="2" charset="2"/>
              </a:rPr>
              <a:t> outputs={“{{}}”, “{}{}”}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6DF65C-F91E-F549-B21F-311B505BD209}"/>
              </a:ext>
            </a:extLst>
          </p:cNvPr>
          <p:cNvSpPr/>
          <p:nvPr/>
        </p:nvSpPr>
        <p:spPr>
          <a:xfrm>
            <a:off x="6347012" y="3012141"/>
            <a:ext cx="1084729" cy="3406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1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277282" y="189234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“Balanced”: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8BFF8-9AA3-4546-BD7D-10193788E26A}"/>
              </a:ext>
            </a:extLst>
          </p:cNvPr>
          <p:cNvSpPr/>
          <p:nvPr/>
        </p:nvSpPr>
        <p:spPr>
          <a:xfrm>
            <a:off x="2670885" y="1830791"/>
            <a:ext cx="6123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-apple-system"/>
              </a:rPr>
              <a:t>The left and right subtrees of </a:t>
            </a:r>
            <a:r>
              <a:rPr lang="en-US" b="1" i="1" dirty="0">
                <a:solidFill>
                  <a:srgbClr val="C00000"/>
                </a:solidFill>
                <a:latin typeface="-apple-system"/>
              </a:rPr>
              <a:t>every</a:t>
            </a:r>
            <a:r>
              <a:rPr lang="en-US" b="1" dirty="0">
                <a:solidFill>
                  <a:srgbClr val="C00000"/>
                </a:solidFill>
                <a:latin typeface="-apple-system"/>
              </a:rPr>
              <a:t> node differ in height by no more than 1.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14C75-A242-4743-A6BC-5887A2228793}"/>
              </a:ext>
            </a:extLst>
          </p:cNvPr>
          <p:cNvSpPr/>
          <p:nvPr/>
        </p:nvSpPr>
        <p:spPr>
          <a:xfrm>
            <a:off x="4820736" y="282554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C763F-470D-BA40-A7D6-5699254F3FEF}"/>
              </a:ext>
            </a:extLst>
          </p:cNvPr>
          <p:cNvSpPr/>
          <p:nvPr/>
        </p:nvSpPr>
        <p:spPr>
          <a:xfrm>
            <a:off x="3352201" y="36427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9FFB2E-3356-E14E-8CD9-47B148D795C3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flipH="1">
            <a:off x="3648036" y="3116901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F1CC90-2EDC-7547-9192-48F65AB77377}"/>
              </a:ext>
            </a:extLst>
          </p:cNvPr>
          <p:cNvSpPr/>
          <p:nvPr/>
        </p:nvSpPr>
        <p:spPr>
          <a:xfrm>
            <a:off x="6375719" y="36427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DFA955-C83B-FC46-9E8C-8A72FE936530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5412406" y="3116901"/>
            <a:ext cx="1259148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4C08EBE-4D32-6646-9326-D6975F841450}"/>
              </a:ext>
            </a:extLst>
          </p:cNvPr>
          <p:cNvSpPr/>
          <p:nvPr/>
        </p:nvSpPr>
        <p:spPr>
          <a:xfrm>
            <a:off x="7218455" y="45530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5E6767-F9D3-DC4F-9DDC-754BD893318C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6967389" y="3934131"/>
            <a:ext cx="546901" cy="618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930BA-1107-9241-B2FB-180995C8237C}"/>
              </a:ext>
            </a:extLst>
          </p:cNvPr>
          <p:cNvSpPr/>
          <p:nvPr/>
        </p:nvSpPr>
        <p:spPr>
          <a:xfrm>
            <a:off x="2464696" y="46155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D08ED2-E4C6-2944-8F5C-4C28F597928C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2760531" y="393413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7AC7-F76D-A148-82F2-A125C5B2F9E6}"/>
              </a:ext>
            </a:extLst>
          </p:cNvPr>
          <p:cNvSpPr/>
          <p:nvPr/>
        </p:nvSpPr>
        <p:spPr>
          <a:xfrm>
            <a:off x="5536325" y="46155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9FFA5E-59B5-614A-B18C-B49E2506CC43}"/>
              </a:ext>
            </a:extLst>
          </p:cNvPr>
          <p:cNvCxnSpPr>
            <a:cxnSpLocks/>
            <a:stCxn id="10" idx="1"/>
            <a:endCxn id="23" idx="0"/>
          </p:cNvCxnSpPr>
          <p:nvPr/>
        </p:nvCxnSpPr>
        <p:spPr>
          <a:xfrm flipH="1">
            <a:off x="5832160" y="3934131"/>
            <a:ext cx="543559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71EB9F-D420-304F-AC91-B02B1526B221}"/>
              </a:ext>
            </a:extLst>
          </p:cNvPr>
          <p:cNvSpPr txBox="1"/>
          <p:nvPr/>
        </p:nvSpPr>
        <p:spPr>
          <a:xfrm>
            <a:off x="2826222" y="364277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86DD7-8528-DE4D-A984-676C49363B4B}"/>
              </a:ext>
            </a:extLst>
          </p:cNvPr>
          <p:cNvSpPr txBox="1"/>
          <p:nvPr/>
        </p:nvSpPr>
        <p:spPr>
          <a:xfrm>
            <a:off x="4138376" y="365598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CAF0E6-BB13-014E-BDE4-0B14545F3E95}"/>
              </a:ext>
            </a:extLst>
          </p:cNvPr>
          <p:cNvGrpSpPr/>
          <p:nvPr/>
        </p:nvGrpSpPr>
        <p:grpSpPr>
          <a:xfrm>
            <a:off x="4234386" y="2825548"/>
            <a:ext cx="3284724" cy="1221840"/>
            <a:chOff x="4234386" y="2825548"/>
            <a:chExt cx="3284724" cy="122184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A39031-F9F1-BC4B-88EE-0D19775E581E}"/>
                </a:ext>
              </a:extLst>
            </p:cNvPr>
            <p:cNvSpPr txBox="1"/>
            <p:nvPr/>
          </p:nvSpPr>
          <p:spPr>
            <a:xfrm>
              <a:off x="4234386" y="282554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4B0105-2709-C545-A92D-D919E90B8689}"/>
                </a:ext>
              </a:extLst>
            </p:cNvPr>
            <p:cNvSpPr txBox="1"/>
            <p:nvPr/>
          </p:nvSpPr>
          <p:spPr>
            <a:xfrm>
              <a:off x="5681317" y="28367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A23C96-A308-EA43-A2AE-B59DBF334ED2}"/>
                </a:ext>
              </a:extLst>
            </p:cNvPr>
            <p:cNvSpPr txBox="1"/>
            <p:nvPr/>
          </p:nvSpPr>
          <p:spPr>
            <a:xfrm>
              <a:off x="5866798" y="357251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F8E4F0-7D0C-3E47-A334-A911A49EF93B}"/>
                </a:ext>
              </a:extLst>
            </p:cNvPr>
            <p:cNvSpPr txBox="1"/>
            <p:nvPr/>
          </p:nvSpPr>
          <p:spPr>
            <a:xfrm>
              <a:off x="7178952" y="358572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2E4C255-EB09-444B-8317-39440D42102D}"/>
              </a:ext>
            </a:extLst>
          </p:cNvPr>
          <p:cNvSpPr/>
          <p:nvPr/>
        </p:nvSpPr>
        <p:spPr>
          <a:xfrm>
            <a:off x="1629710" y="57094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1B081A-28A7-6846-91D5-65A572A724E2}"/>
              </a:ext>
            </a:extLst>
          </p:cNvPr>
          <p:cNvCxnSpPr>
            <a:cxnSpLocks/>
            <a:stCxn id="14" idx="1"/>
            <a:endCxn id="25" idx="0"/>
          </p:cNvCxnSpPr>
          <p:nvPr/>
        </p:nvCxnSpPr>
        <p:spPr>
          <a:xfrm flipH="1">
            <a:off x="1925545" y="4906948"/>
            <a:ext cx="539151" cy="802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9AF3F1-D451-8945-87C6-B6DE14A52A48}"/>
              </a:ext>
            </a:extLst>
          </p:cNvPr>
          <p:cNvSpPr txBox="1"/>
          <p:nvPr/>
        </p:nvSpPr>
        <p:spPr>
          <a:xfrm>
            <a:off x="1854226" y="50530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FACC93-E70C-724A-92F2-50DFB2F94AA4}"/>
              </a:ext>
            </a:extLst>
          </p:cNvPr>
          <p:cNvSpPr txBox="1"/>
          <p:nvPr/>
        </p:nvSpPr>
        <p:spPr>
          <a:xfrm>
            <a:off x="3166380" y="50662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CA0DEE-818A-8544-BA6F-42F50527AD94}"/>
              </a:ext>
            </a:extLst>
          </p:cNvPr>
          <p:cNvSpPr txBox="1"/>
          <p:nvPr/>
        </p:nvSpPr>
        <p:spPr>
          <a:xfrm>
            <a:off x="1108219" y="60805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4FE242-7A1B-B947-97FC-4F263BAFC875}"/>
              </a:ext>
            </a:extLst>
          </p:cNvPr>
          <p:cNvSpPr txBox="1"/>
          <p:nvPr/>
        </p:nvSpPr>
        <p:spPr>
          <a:xfrm>
            <a:off x="2420373" y="609371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1F8CAF72-F430-A14A-A9E4-EDCBB3F3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B050"/>
                </a:solidFill>
                <a:highlight>
                  <a:srgbClr val="FFFF00"/>
                </a:highlight>
              </a:rPr>
              <a:t>Balanced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  <p:bldP spid="35" grpId="0"/>
      <p:bldP spid="36" grpId="0"/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56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Balanced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11250" y="3182778"/>
            <a:ext cx="3608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Balanced(left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Balanced(right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1100263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Imbalanced Binary Search Tree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491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Imbalanced Binary Search Tree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206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ABD61E-2DA9-E045-9CCA-FE1994818D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6133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Lowest Common Ancestor of two given nodes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250439-9F7F-3646-8B7A-D98FC539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167AE8-45A4-DC4C-A9C9-0904B11BFF61}"/>
              </a:ext>
            </a:extLst>
          </p:cNvPr>
          <p:cNvGrpSpPr/>
          <p:nvPr/>
        </p:nvGrpSpPr>
        <p:grpSpPr>
          <a:xfrm>
            <a:off x="768850" y="4169736"/>
            <a:ext cx="3602550" cy="1739382"/>
            <a:chOff x="4651894" y="3429000"/>
            <a:chExt cx="4183971" cy="20201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499428-9D37-4F4A-871F-1C82E5E48EC5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70370D-BB3F-E94E-B2B6-1CA6BACD5522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90FFFCD-C23C-0F4D-AD64-AE326A871386}"/>
                </a:ext>
              </a:extLst>
            </p:cNvPr>
            <p:cNvCxnSpPr>
              <a:cxnSpLocks/>
              <a:stCxn id="7" idx="1"/>
              <a:endCxn id="8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CD0FAF-89D7-B342-AB36-D51E6BEC4332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565C1EB-C519-CE43-8703-4C48F683927D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DF98D9-C80E-C447-A77A-C4ECB7E620B1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A200127-AFFD-3942-A824-763AEE4FC236}"/>
                </a:ext>
              </a:extLst>
            </p:cNvPr>
            <p:cNvCxnSpPr>
              <a:cxnSpLocks/>
              <a:stCxn id="10" idx="1"/>
              <a:endCxn id="12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13B54-A784-0A40-A87A-8532E38EE670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1DBC70-BC04-1045-BDA1-6CF46C825CD9}"/>
                </a:ext>
              </a:extLst>
            </p:cNvPr>
            <p:cNvCxnSpPr>
              <a:cxnSpLocks/>
              <a:stCxn id="8" idx="1"/>
              <a:endCxn id="14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1E0166-6F59-C34B-9F50-FADE88FC4F31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E2EE537-A711-8B46-9405-4D59F795D537}"/>
                </a:ext>
              </a:extLst>
            </p:cNvPr>
            <p:cNvCxnSpPr>
              <a:cxnSpLocks/>
              <a:stCxn id="8" idx="3"/>
              <a:endCxn id="16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7DEFE5-2F12-F44C-BC44-4791F7691C46}"/>
              </a:ext>
            </a:extLst>
          </p:cNvPr>
          <p:cNvSpPr txBox="1"/>
          <p:nvPr/>
        </p:nvSpPr>
        <p:spPr>
          <a:xfrm>
            <a:off x="5676188" y="3581481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LCA(1, 4)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A1A036-FD58-0240-8748-5FAD91F71560}"/>
              </a:ext>
            </a:extLst>
          </p:cNvPr>
          <p:cNvSpPr txBox="1"/>
          <p:nvPr/>
        </p:nvSpPr>
        <p:spPr>
          <a:xfrm>
            <a:off x="5676188" y="4097293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LCA(1, 3)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638686-E745-6243-A69F-2F2BCC96BC12}"/>
              </a:ext>
            </a:extLst>
          </p:cNvPr>
          <p:cNvSpPr txBox="1"/>
          <p:nvPr/>
        </p:nvSpPr>
        <p:spPr>
          <a:xfrm>
            <a:off x="5676188" y="4613105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LCA(3, 1)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FDAF78-1AA7-A84C-B727-6A4FBFB671B1}"/>
              </a:ext>
            </a:extLst>
          </p:cNvPr>
          <p:cNvSpPr txBox="1"/>
          <p:nvPr/>
        </p:nvSpPr>
        <p:spPr>
          <a:xfrm>
            <a:off x="5676188" y="5128917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LCA(1, 6)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8AD547-34DC-2B4A-9436-4DBCCA26E433}"/>
              </a:ext>
            </a:extLst>
          </p:cNvPr>
          <p:cNvSpPr txBox="1"/>
          <p:nvPr/>
        </p:nvSpPr>
        <p:spPr>
          <a:xfrm>
            <a:off x="7039420" y="3884017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LCA(4, 9)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C44FF-7937-D948-B529-C90ECC49BF8B}"/>
              </a:ext>
            </a:extLst>
          </p:cNvPr>
          <p:cNvSpPr txBox="1"/>
          <p:nvPr/>
        </p:nvSpPr>
        <p:spPr>
          <a:xfrm>
            <a:off x="7039420" y="4380792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LCA(4, 7)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65A9B-F337-1D42-ADCC-12710B18C13E}"/>
              </a:ext>
            </a:extLst>
          </p:cNvPr>
          <p:cNvSpPr txBox="1"/>
          <p:nvPr/>
        </p:nvSpPr>
        <p:spPr>
          <a:xfrm>
            <a:off x="7039420" y="4854761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LCA(3, 9)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CC9479-DDE1-C346-BE61-5E2CC9FFDC66}"/>
              </a:ext>
            </a:extLst>
          </p:cNvPr>
          <p:cNvSpPr txBox="1"/>
          <p:nvPr/>
        </p:nvSpPr>
        <p:spPr>
          <a:xfrm>
            <a:off x="3137216" y="2836877"/>
            <a:ext cx="2869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= LCA(v1, v2)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BFBEEB-18A6-1D4F-AA42-7AF43A6CF377}"/>
              </a:ext>
            </a:extLst>
          </p:cNvPr>
          <p:cNvSpPr txBox="1"/>
          <p:nvPr/>
        </p:nvSpPr>
        <p:spPr>
          <a:xfrm>
            <a:off x="666344" y="2196645"/>
            <a:ext cx="4766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Assumption: Binary Search Tree, v1, v2 always exists in the tree</a:t>
            </a:r>
          </a:p>
        </p:txBody>
      </p:sp>
    </p:spTree>
    <p:extLst>
      <p:ext uri="{BB962C8B-B14F-4D97-AF65-F5344CB8AC3E}">
        <p14:creationId xmlns:p14="http://schemas.microsoft.com/office/powerpoint/2010/main" val="39351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LCA of BST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570472" y="-24515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31" idx="3"/>
            <a:endCxn id="14" idx="7"/>
          </p:cNvCxnSpPr>
          <p:nvPr/>
        </p:nvCxnSpPr>
        <p:spPr>
          <a:xfrm flipH="1">
            <a:off x="3817686" y="2403509"/>
            <a:ext cx="931799" cy="110034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31" idx="5"/>
            <a:endCxn id="17" idx="1"/>
          </p:cNvCxnSpPr>
          <p:nvPr/>
        </p:nvCxnSpPr>
        <p:spPr>
          <a:xfrm>
            <a:off x="5167859" y="2403509"/>
            <a:ext cx="957461" cy="10439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662837" y="1906137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796B37-AA14-F74B-9844-F889914F43B9}"/>
              </a:ext>
            </a:extLst>
          </p:cNvPr>
          <p:cNvGrpSpPr/>
          <p:nvPr/>
        </p:nvGrpSpPr>
        <p:grpSpPr>
          <a:xfrm>
            <a:off x="2297141" y="3418519"/>
            <a:ext cx="2778299" cy="2886530"/>
            <a:chOff x="2297141" y="3418519"/>
            <a:chExt cx="2778299" cy="2886530"/>
          </a:xfrm>
        </p:grpSpPr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D523319F-F044-AB4C-B9BB-E734C76D6812}"/>
                </a:ext>
              </a:extLst>
            </p:cNvPr>
            <p:cNvSpPr/>
            <p:nvPr/>
          </p:nvSpPr>
          <p:spPr>
            <a:xfrm>
              <a:off x="2297141" y="3682594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rgbClr val="FFC00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A93E5B9-D5F8-9B44-B6AD-013943EC5F99}"/>
                </a:ext>
              </a:extLst>
            </p:cNvPr>
            <p:cNvSpPr/>
            <p:nvPr/>
          </p:nvSpPr>
          <p:spPr>
            <a:xfrm>
              <a:off x="3312664" y="3418519"/>
              <a:ext cx="591670" cy="582707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5E552D-50A1-FD41-A9CD-F6B05E9C9B1B}"/>
              </a:ext>
            </a:extLst>
          </p:cNvPr>
          <p:cNvGrpSpPr/>
          <p:nvPr/>
        </p:nvGrpSpPr>
        <p:grpSpPr>
          <a:xfrm>
            <a:off x="5685640" y="3362173"/>
            <a:ext cx="1316054" cy="1683509"/>
            <a:chOff x="5685640" y="3362173"/>
            <a:chExt cx="1316054" cy="1683509"/>
          </a:xfrm>
        </p:grpSpPr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5C008289-BE4C-2845-9D44-B60132C2C645}"/>
                </a:ext>
              </a:extLst>
            </p:cNvPr>
            <p:cNvSpPr/>
            <p:nvPr/>
          </p:nvSpPr>
          <p:spPr>
            <a:xfrm>
              <a:off x="5685640" y="3653527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rgbClr val="00B05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C7639B-863B-8948-9971-61EB11900518}"/>
                </a:ext>
              </a:extLst>
            </p:cNvPr>
            <p:cNvSpPr/>
            <p:nvPr/>
          </p:nvSpPr>
          <p:spPr>
            <a:xfrm>
              <a:off x="6038672" y="3362173"/>
              <a:ext cx="591670" cy="582707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73A8CD9-A0CC-B04E-BB7B-5B22CF49682F}"/>
              </a:ext>
            </a:extLst>
          </p:cNvPr>
          <p:cNvSpPr txBox="1"/>
          <p:nvPr/>
        </p:nvSpPr>
        <p:spPr>
          <a:xfrm>
            <a:off x="4401976" y="162851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1323D-37AD-C544-8043-6E0848755FA3}"/>
              </a:ext>
            </a:extLst>
          </p:cNvPr>
          <p:cNvSpPr txBox="1"/>
          <p:nvPr/>
        </p:nvSpPr>
        <p:spPr>
          <a:xfrm>
            <a:off x="3502586" y="298063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BC1D4E-2F8A-F448-9617-1F9682D138C7}"/>
              </a:ext>
            </a:extLst>
          </p:cNvPr>
          <p:cNvSpPr txBox="1"/>
          <p:nvPr/>
        </p:nvSpPr>
        <p:spPr>
          <a:xfrm>
            <a:off x="5501936" y="310056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26814A-B640-9E48-A991-FB6D61ACBCEA}"/>
              </a:ext>
            </a:extLst>
          </p:cNvPr>
          <p:cNvSpPr txBox="1"/>
          <p:nvPr/>
        </p:nvSpPr>
        <p:spPr>
          <a:xfrm>
            <a:off x="512747" y="2197490"/>
            <a:ext cx="1672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LCA(3, 9)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9951E8-0164-9144-87C9-81FD771320B8}"/>
              </a:ext>
            </a:extLst>
          </p:cNvPr>
          <p:cNvSpPr txBox="1"/>
          <p:nvPr/>
        </p:nvSpPr>
        <p:spPr>
          <a:xfrm>
            <a:off x="512747" y="2992026"/>
            <a:ext cx="1672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LCA(1, 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2D63B-77E3-0549-A059-6DC7C54D3816}"/>
              </a:ext>
            </a:extLst>
          </p:cNvPr>
          <p:cNvSpPr txBox="1"/>
          <p:nvPr/>
        </p:nvSpPr>
        <p:spPr>
          <a:xfrm>
            <a:off x="486649" y="3824742"/>
            <a:ext cx="2089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LCA(10, 15)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B84DAB-10C2-0A4F-973F-4BDA284337D2}"/>
              </a:ext>
            </a:extLst>
          </p:cNvPr>
          <p:cNvGrpSpPr/>
          <p:nvPr/>
        </p:nvGrpSpPr>
        <p:grpSpPr>
          <a:xfrm>
            <a:off x="5685640" y="3362173"/>
            <a:ext cx="1316054" cy="1683509"/>
            <a:chOff x="6542471" y="1131197"/>
            <a:chExt cx="1316054" cy="168350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8A74058B-1843-5644-B5C5-C4CE444D3B4E}"/>
                </a:ext>
              </a:extLst>
            </p:cNvPr>
            <p:cNvSpPr/>
            <p:nvPr/>
          </p:nvSpPr>
          <p:spPr>
            <a:xfrm>
              <a:off x="6542471" y="1422551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chemeClr val="bg2">
                <a:lumMod val="65000"/>
                <a:alpha val="71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AD8A428-E3DC-E749-B330-142BD70103B7}"/>
                </a:ext>
              </a:extLst>
            </p:cNvPr>
            <p:cNvSpPr/>
            <p:nvPr/>
          </p:nvSpPr>
          <p:spPr>
            <a:xfrm>
              <a:off x="6895503" y="1131197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312EF7-E934-864F-A526-F79BD25D14A4}"/>
              </a:ext>
            </a:extLst>
          </p:cNvPr>
          <p:cNvGrpSpPr/>
          <p:nvPr/>
        </p:nvGrpSpPr>
        <p:grpSpPr>
          <a:xfrm>
            <a:off x="2304896" y="3429000"/>
            <a:ext cx="2778299" cy="2886530"/>
            <a:chOff x="6819870" y="214033"/>
            <a:chExt cx="2778299" cy="2886530"/>
          </a:xfrm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CED1B0DF-2879-1643-8ECB-E5C6A194315A}"/>
                </a:ext>
              </a:extLst>
            </p:cNvPr>
            <p:cNvSpPr/>
            <p:nvPr/>
          </p:nvSpPr>
          <p:spPr>
            <a:xfrm>
              <a:off x="6819870" y="478108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13F97F-F9C4-BB4F-A5D4-669112CB656D}"/>
                </a:ext>
              </a:extLst>
            </p:cNvPr>
            <p:cNvSpPr/>
            <p:nvPr/>
          </p:nvSpPr>
          <p:spPr>
            <a:xfrm>
              <a:off x="7835393" y="214033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7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2" grpId="1"/>
      <p:bldP spid="23" grpId="0"/>
      <p:bldP spid="23" grpId="1"/>
      <p:bldP spid="12" grpId="0"/>
      <p:bldP spid="12" grpId="1"/>
      <p:bldP spid="28" grpId="0"/>
      <p:bldP spid="28" grpId="1"/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281987" y="3182778"/>
            <a:ext cx="3116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LCA(left subtree), or</a:t>
            </a:r>
          </a:p>
          <a:p>
            <a:r>
              <a:rPr lang="en-US" sz="2800" dirty="0">
                <a:solidFill>
                  <a:srgbClr val="0070C0"/>
                </a:solidFill>
              </a:rPr>
              <a:t>LCA(right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9624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null, or</a:t>
            </a:r>
          </a:p>
          <a:p>
            <a:r>
              <a:rPr lang="en-US" sz="2800" dirty="0" err="1">
                <a:solidFill>
                  <a:srgbClr val="0070C0"/>
                </a:solidFill>
              </a:rPr>
              <a:t>Node.val</a:t>
            </a:r>
            <a:r>
              <a:rPr lang="en-US" sz="2800" dirty="0">
                <a:solidFill>
                  <a:srgbClr val="0070C0"/>
                </a:solidFill>
              </a:rPr>
              <a:t> is the LCA</a:t>
            </a:r>
          </a:p>
        </p:txBody>
      </p:sp>
    </p:spTree>
    <p:extLst>
      <p:ext uri="{BB962C8B-B14F-4D97-AF65-F5344CB8AC3E}">
        <p14:creationId xmlns:p14="http://schemas.microsoft.com/office/powerpoint/2010/main" val="4157451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EB146-6B29-364D-98EB-CA19FAD7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48" y="752029"/>
            <a:ext cx="6136167" cy="5597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91C6D-9B13-5C48-869A-CDD20D901A43}"/>
              </a:ext>
            </a:extLst>
          </p:cNvPr>
          <p:cNvSpPr txBox="1"/>
          <p:nvPr/>
        </p:nvSpPr>
        <p:spPr>
          <a:xfrm>
            <a:off x="94004" y="6477712"/>
            <a:ext cx="223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highlight>
                  <a:srgbClr val="FFFF00"/>
                </a:highlight>
              </a:rPr>
              <a:t>What if it’s not a BST?</a:t>
            </a:r>
          </a:p>
        </p:txBody>
      </p:sp>
    </p:spTree>
    <p:extLst>
      <p:ext uri="{BB962C8B-B14F-4D97-AF65-F5344CB8AC3E}">
        <p14:creationId xmlns:p14="http://schemas.microsoft.com/office/powerpoint/2010/main" val="21094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D1E346-6599-9A40-B507-44692F5F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LCA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9C6326-13E4-B544-87F1-813D6D6F186A}"/>
              </a:ext>
            </a:extLst>
          </p:cNvPr>
          <p:cNvSpPr txBox="1"/>
          <p:nvPr/>
        </p:nvSpPr>
        <p:spPr>
          <a:xfrm>
            <a:off x="1548359" y="1734017"/>
            <a:ext cx="1485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A6FE9-0541-3C49-86CC-CE6DDC2B3501}"/>
              </a:ext>
            </a:extLst>
          </p:cNvPr>
          <p:cNvGrpSpPr/>
          <p:nvPr/>
        </p:nvGrpSpPr>
        <p:grpSpPr>
          <a:xfrm>
            <a:off x="943280" y="3836471"/>
            <a:ext cx="3436382" cy="1518533"/>
            <a:chOff x="943280" y="3836471"/>
            <a:chExt cx="3436382" cy="15185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0758B3-E32B-8041-A9CD-DD0ED70DC99C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2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B3763DD-EC66-ED43-85A3-272AEB088281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125EF61-2CA3-BD44-B771-53AC3776F460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loud 43">
              <a:extLst>
                <a:ext uri="{FF2B5EF4-FFF2-40B4-BE49-F238E27FC236}">
                  <a16:creationId xmlns:a16="http://schemas.microsoft.com/office/drawing/2014/main" id="{CEADBFEA-E220-414F-B391-462D570712C0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45" name="Cloud 44">
              <a:extLst>
                <a:ext uri="{FF2B5EF4-FFF2-40B4-BE49-F238E27FC236}">
                  <a16:creationId xmlns:a16="http://schemas.microsoft.com/office/drawing/2014/main" id="{76DD6008-EEE6-BD47-8B4F-3E4222D0B259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D28C00-FE9E-FA44-884D-C08DBAE0B4CE}"/>
              </a:ext>
            </a:extLst>
          </p:cNvPr>
          <p:cNvGrpSpPr/>
          <p:nvPr/>
        </p:nvGrpSpPr>
        <p:grpSpPr>
          <a:xfrm>
            <a:off x="5273233" y="3690004"/>
            <a:ext cx="3436382" cy="1518533"/>
            <a:chOff x="5273233" y="3690004"/>
            <a:chExt cx="3436382" cy="15185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B1EAAB-0E89-264D-93AF-A3FC2909B287}"/>
                </a:ext>
              </a:extLst>
            </p:cNvPr>
            <p:cNvSpPr/>
            <p:nvPr/>
          </p:nvSpPr>
          <p:spPr>
            <a:xfrm>
              <a:off x="6774860" y="3690004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5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A8DEFF-6685-3D49-B789-4C7DA0CEC7D7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6203210" y="3940870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13A036-B5B9-1B42-B091-EF34D1CA5F51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284309" y="3940870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8E923B82-9F2A-E949-BFE2-3391455F2BD5}"/>
                </a:ext>
              </a:extLst>
            </p:cNvPr>
            <p:cNvSpPr/>
            <p:nvPr/>
          </p:nvSpPr>
          <p:spPr>
            <a:xfrm>
              <a:off x="5273233" y="4316971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BAF23C5-0DE1-EF42-BFB9-EDFEFB0ACD97}"/>
                </a:ext>
              </a:extLst>
            </p:cNvPr>
            <p:cNvSpPr/>
            <p:nvPr/>
          </p:nvSpPr>
          <p:spPr>
            <a:xfrm>
              <a:off x="7499457" y="4222176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2DBC348-2432-014E-8F16-6AFEBFE8E840}"/>
              </a:ext>
            </a:extLst>
          </p:cNvPr>
          <p:cNvSpPr/>
          <p:nvPr/>
        </p:nvSpPr>
        <p:spPr>
          <a:xfrm>
            <a:off x="558810" y="6109387"/>
            <a:ext cx="5737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root, if it’s one of the numbers, return itself,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D4058F-74CD-3F46-BE91-6A49F47268EA}"/>
              </a:ext>
            </a:extLst>
          </p:cNvPr>
          <p:cNvGrpSpPr/>
          <p:nvPr/>
        </p:nvGrpSpPr>
        <p:grpSpPr>
          <a:xfrm>
            <a:off x="4284705" y="1315558"/>
            <a:ext cx="988528" cy="1111565"/>
            <a:chOff x="4284705" y="1315558"/>
            <a:chExt cx="988528" cy="11115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FD2128-6C1B-B147-AF45-0209C65B6029}"/>
                </a:ext>
              </a:extLst>
            </p:cNvPr>
            <p:cNvSpPr/>
            <p:nvPr/>
          </p:nvSpPr>
          <p:spPr>
            <a:xfrm>
              <a:off x="4284705" y="1808661"/>
              <a:ext cx="988528" cy="618462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nullptr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D37AA7E-8F56-744D-AFA5-625EEA19353B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>
              <a:off x="4778969" y="1315558"/>
              <a:ext cx="388596" cy="493103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1D03C8-A1B3-7142-8E18-D1F8A35FDFDE}"/>
              </a:ext>
            </a:extLst>
          </p:cNvPr>
          <p:cNvGrpSpPr/>
          <p:nvPr/>
        </p:nvGrpSpPr>
        <p:grpSpPr>
          <a:xfrm>
            <a:off x="6296222" y="1106623"/>
            <a:ext cx="2361881" cy="1269623"/>
            <a:chOff x="6296222" y="1106623"/>
            <a:chExt cx="2361881" cy="126962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7F6F89C-BD79-4C4B-A882-238DED51CB29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6774860" y="1357489"/>
              <a:ext cx="469872" cy="63813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772B8D-397B-064B-9B01-3BBE4D3FB291}"/>
                </a:ext>
              </a:extLst>
            </p:cNvPr>
            <p:cNvSpPr/>
            <p:nvPr/>
          </p:nvSpPr>
          <p:spPr>
            <a:xfrm>
              <a:off x="7244732" y="1106623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5D8D354-70D4-E744-81FD-C799852C2033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7754181" y="1357489"/>
              <a:ext cx="497914" cy="630335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599498-AF20-3844-956B-F24FB4EBD6C8}"/>
                </a:ext>
              </a:extLst>
            </p:cNvPr>
            <p:cNvSpPr/>
            <p:nvPr/>
          </p:nvSpPr>
          <p:spPr>
            <a:xfrm>
              <a:off x="6296222" y="2006914"/>
              <a:ext cx="8120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nullptr</a:t>
              </a:r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788448-CCD2-284C-B16A-BC735826CCE6}"/>
                </a:ext>
              </a:extLst>
            </p:cNvPr>
            <p:cNvSpPr/>
            <p:nvPr/>
          </p:nvSpPr>
          <p:spPr>
            <a:xfrm>
              <a:off x="7846086" y="1995627"/>
              <a:ext cx="8120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nullptr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377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D1E346-6599-9A40-B507-44692F5F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LCA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9C6326-13E4-B544-87F1-813D6D6F186A}"/>
              </a:ext>
            </a:extLst>
          </p:cNvPr>
          <p:cNvSpPr txBox="1"/>
          <p:nvPr/>
        </p:nvSpPr>
        <p:spPr>
          <a:xfrm>
            <a:off x="1548359" y="1734017"/>
            <a:ext cx="1485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CE033E-86D2-1E46-A91A-DB810E03C431}"/>
              </a:ext>
            </a:extLst>
          </p:cNvPr>
          <p:cNvGrpSpPr/>
          <p:nvPr/>
        </p:nvGrpSpPr>
        <p:grpSpPr>
          <a:xfrm>
            <a:off x="854120" y="3841497"/>
            <a:ext cx="3436382" cy="1518533"/>
            <a:chOff x="943280" y="3836471"/>
            <a:chExt cx="3436382" cy="15185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B5500-0592-6B4D-9983-B35133F9E690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743C7D6-81F3-0B46-B260-751860E9A7D0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D92CA1-E7A7-874B-82CD-21AB49C38BF0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F2D7AFB9-70F7-3841-B6BB-2A342D2011A7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7179312-F9DC-054F-A45C-D61B9CF94CFA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635C44B-05FF-2442-B3B6-69BFDFA4A858}"/>
              </a:ext>
            </a:extLst>
          </p:cNvPr>
          <p:cNvSpPr/>
          <p:nvPr/>
        </p:nvSpPr>
        <p:spPr>
          <a:xfrm>
            <a:off x="1660003" y="38414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FE8F70-2085-4549-BF8E-C76528AC93F3}"/>
              </a:ext>
            </a:extLst>
          </p:cNvPr>
          <p:cNvSpPr/>
          <p:nvPr/>
        </p:nvSpPr>
        <p:spPr>
          <a:xfrm>
            <a:off x="3109753" y="38414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9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2862228-E4BB-EA49-AA80-CE0B65CF2F4B}"/>
              </a:ext>
            </a:extLst>
          </p:cNvPr>
          <p:cNvGrpSpPr/>
          <p:nvPr/>
        </p:nvGrpSpPr>
        <p:grpSpPr>
          <a:xfrm>
            <a:off x="5472921" y="3760270"/>
            <a:ext cx="3436382" cy="1518533"/>
            <a:chOff x="943280" y="3836471"/>
            <a:chExt cx="3436382" cy="151853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1D901A-112C-B84C-94A3-F295CE53F321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5D74C8D-D091-2A40-BA11-FC5C5C7CE3FC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D60C363-4253-414A-B2C0-A5E1EFB7233E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83A4B1C1-12E0-6745-B4C8-36FBA2B6286C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5C29C768-7B52-E349-A654-A51B5FF7B0F8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7BB71B3-307E-054D-B820-E7659C9EA4C1}"/>
              </a:ext>
            </a:extLst>
          </p:cNvPr>
          <p:cNvSpPr/>
          <p:nvPr/>
        </p:nvSpPr>
        <p:spPr>
          <a:xfrm>
            <a:off x="5712162" y="4548263"/>
            <a:ext cx="28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05AB6F-92CE-7946-82BB-2FEC60C17DBD}"/>
              </a:ext>
            </a:extLst>
          </p:cNvPr>
          <p:cNvSpPr/>
          <p:nvPr/>
        </p:nvSpPr>
        <p:spPr>
          <a:xfrm>
            <a:off x="8488107" y="4476615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ighlight>
                  <a:srgbClr val="FFFF00"/>
                </a:highlight>
              </a:rPr>
              <a:t>5</a:t>
            </a:r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B0F73E22-09E7-B44B-8AA1-3174F69B0D11}"/>
              </a:ext>
            </a:extLst>
          </p:cNvPr>
          <p:cNvSpPr/>
          <p:nvPr/>
        </p:nvSpPr>
        <p:spPr>
          <a:xfrm>
            <a:off x="3045438" y="2469282"/>
            <a:ext cx="1279970" cy="891566"/>
          </a:xfrm>
          <a:prstGeom prst="cloud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0EBD69-7AD4-9541-9D31-2DAD8E6D2716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610472" y="3282710"/>
            <a:ext cx="725404" cy="55878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3B50510-99AD-FA44-861B-08C18E689896}"/>
              </a:ext>
            </a:extLst>
          </p:cNvPr>
          <p:cNvSpPr/>
          <p:nvPr/>
        </p:nvSpPr>
        <p:spPr>
          <a:xfrm>
            <a:off x="3477161" y="2730399"/>
            <a:ext cx="461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5?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76D4CD-E856-F945-9F26-0EE920246F9C}"/>
              </a:ext>
            </a:extLst>
          </p:cNvPr>
          <p:cNvSpPr/>
          <p:nvPr/>
        </p:nvSpPr>
        <p:spPr>
          <a:xfrm>
            <a:off x="6974548" y="3747388"/>
            <a:ext cx="509449" cy="501731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498ED5-D7A7-E14F-8702-B0226944003E}"/>
              </a:ext>
            </a:extLst>
          </p:cNvPr>
          <p:cNvSpPr txBox="1"/>
          <p:nvPr/>
        </p:nvSpPr>
        <p:spPr>
          <a:xfrm>
            <a:off x="231465" y="6024815"/>
            <a:ext cx="649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a node in a binary tree, worse case to visit N nodes, or O(N) </a:t>
            </a:r>
          </a:p>
        </p:txBody>
      </p:sp>
    </p:spTree>
    <p:extLst>
      <p:ext uri="{BB962C8B-B14F-4D97-AF65-F5344CB8AC3E}">
        <p14:creationId xmlns:p14="http://schemas.microsoft.com/office/powerpoint/2010/main" val="406714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844 -0.0949 " pathEditMode="relative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0908 -0.1164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1 -0.11436 " pathEditMode="relative" ptsTypes="AA">
                                      <p:cBhvr>
                                        <p:cTn id="3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2" grpId="0"/>
      <p:bldP spid="52" grpId="1"/>
      <p:bldP spid="53" grpId="0"/>
      <p:bldP spid="53" grpId="1"/>
      <p:bldP spid="54" grpId="0" animBg="1"/>
      <p:bldP spid="8" grpId="0"/>
      <p:bldP spid="57" grpId="0" animBg="1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587" y="1530537"/>
            <a:ext cx="8196210" cy="4015497"/>
          </a:xfrm>
        </p:spPr>
        <p:txBody>
          <a:bodyPr/>
          <a:lstStyle/>
          <a:p>
            <a:r>
              <a:rPr lang="en-US" b="0" dirty="0"/>
              <a:t>A Binary Search Tree (BST) is a tree in which all the nodes follow the below-mentioned properties:</a:t>
            </a:r>
          </a:p>
          <a:p>
            <a:endParaRPr lang="en-US" b="0" dirty="0"/>
          </a:p>
          <a:p>
            <a:pPr lvl="1"/>
            <a:r>
              <a:rPr lang="en-US" b="0" dirty="0"/>
              <a:t>The left sub-tree of a node has a key less than or equal to its parent node's key.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The right sub-tree of a node has a key greater than to its parent node's key.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5" y="4552446"/>
            <a:ext cx="2384611" cy="19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D1E346-6599-9A40-B507-44692F5F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LCA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9C6326-13E4-B544-87F1-813D6D6F186A}"/>
              </a:ext>
            </a:extLst>
          </p:cNvPr>
          <p:cNvSpPr txBox="1"/>
          <p:nvPr/>
        </p:nvSpPr>
        <p:spPr>
          <a:xfrm>
            <a:off x="1548359" y="1734017"/>
            <a:ext cx="1485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991BA4-2DAF-D644-809E-D550E739C73F}"/>
              </a:ext>
            </a:extLst>
          </p:cNvPr>
          <p:cNvGrpSpPr/>
          <p:nvPr/>
        </p:nvGrpSpPr>
        <p:grpSpPr>
          <a:xfrm>
            <a:off x="5332385" y="371511"/>
            <a:ext cx="3523130" cy="2046746"/>
            <a:chOff x="3690559" y="3776642"/>
            <a:chExt cx="4664547" cy="270984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72C8AD-E4B7-9642-8E74-6FB760E01166}"/>
                </a:ext>
              </a:extLst>
            </p:cNvPr>
            <p:cNvCxnSpPr>
              <a:cxnSpLocks/>
            </p:cNvCxnSpPr>
            <p:nvPr/>
          </p:nvCxnSpPr>
          <p:spPr>
            <a:xfrm>
              <a:off x="6795247" y="4249392"/>
              <a:ext cx="869576" cy="568690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0758B3-E32B-8041-A9CD-DD0ED70DC99C}"/>
                </a:ext>
              </a:extLst>
            </p:cNvPr>
            <p:cNvSpPr/>
            <p:nvPr/>
          </p:nvSpPr>
          <p:spPr>
            <a:xfrm>
              <a:off x="5192186" y="4967956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96B536-C307-8F49-A7E9-6B29189A78D8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5446911" y="4497732"/>
              <a:ext cx="658053" cy="470224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B3763DD-EC66-ED43-85A3-272AEB088281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620536" y="5218822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125EF61-2CA3-BD44-B771-53AC3776F460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5701635" y="5218822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loud 42">
              <a:extLst>
                <a:ext uri="{FF2B5EF4-FFF2-40B4-BE49-F238E27FC236}">
                  <a16:creationId xmlns:a16="http://schemas.microsoft.com/office/drawing/2014/main" id="{2D5617B2-A21E-934C-9F94-729C63B1136E}"/>
                </a:ext>
              </a:extLst>
            </p:cNvPr>
            <p:cNvSpPr/>
            <p:nvPr/>
          </p:nvSpPr>
          <p:spPr>
            <a:xfrm>
              <a:off x="5916783" y="3776642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4" name="Cloud 43">
              <a:extLst>
                <a:ext uri="{FF2B5EF4-FFF2-40B4-BE49-F238E27FC236}">
                  <a16:creationId xmlns:a16="http://schemas.microsoft.com/office/drawing/2014/main" id="{CEADBFEA-E220-414F-B391-462D570712C0}"/>
                </a:ext>
              </a:extLst>
            </p:cNvPr>
            <p:cNvSpPr/>
            <p:nvPr/>
          </p:nvSpPr>
          <p:spPr>
            <a:xfrm>
              <a:off x="3690559" y="5594923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Cloud 44">
              <a:extLst>
                <a:ext uri="{FF2B5EF4-FFF2-40B4-BE49-F238E27FC236}">
                  <a16:creationId xmlns:a16="http://schemas.microsoft.com/office/drawing/2014/main" id="{76DD6008-EEE6-BD47-8B4F-3E4222D0B259}"/>
                </a:ext>
              </a:extLst>
            </p:cNvPr>
            <p:cNvSpPr/>
            <p:nvPr/>
          </p:nvSpPr>
          <p:spPr>
            <a:xfrm>
              <a:off x="5916783" y="5500128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1EB98E06-A7D8-5C42-8130-23464AE09BE2}"/>
                </a:ext>
              </a:extLst>
            </p:cNvPr>
            <p:cNvSpPr/>
            <p:nvPr/>
          </p:nvSpPr>
          <p:spPr>
            <a:xfrm>
              <a:off x="7144948" y="4790911"/>
              <a:ext cx="1210158" cy="891566"/>
            </a:xfrm>
            <a:prstGeom prst="cloud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D8ED7D-2080-D84A-9DDF-75DB464E9AAA}"/>
              </a:ext>
            </a:extLst>
          </p:cNvPr>
          <p:cNvSpPr txBox="1"/>
          <p:nvPr/>
        </p:nvSpPr>
        <p:spPr>
          <a:xfrm>
            <a:off x="895785" y="3123436"/>
            <a:ext cx="65192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root, if it’s one of the numbers, return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both 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both of them has a candidate number, return root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neither of them has a candidate number, return null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one of them has a candidate number, return that children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D1E346-6599-9A40-B507-44692F5F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LCA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9C6326-13E4-B544-87F1-813D6D6F186A}"/>
              </a:ext>
            </a:extLst>
          </p:cNvPr>
          <p:cNvSpPr txBox="1"/>
          <p:nvPr/>
        </p:nvSpPr>
        <p:spPr>
          <a:xfrm>
            <a:off x="1548359" y="1734017"/>
            <a:ext cx="1485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LCA(2, 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8ED7D-2080-D84A-9DDF-75DB464E9AAA}"/>
              </a:ext>
            </a:extLst>
          </p:cNvPr>
          <p:cNvSpPr txBox="1"/>
          <p:nvPr/>
        </p:nvSpPr>
        <p:spPr>
          <a:xfrm>
            <a:off x="241362" y="3830099"/>
            <a:ext cx="65192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root, if it’s one of the numbers, return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both 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both of them has a candidate number, return root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neither of them has a candidate number, return null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one of them has a candidate number, return that children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6D984F-5515-B844-847F-31F273A5E0FA}"/>
              </a:ext>
            </a:extLst>
          </p:cNvPr>
          <p:cNvGrpSpPr/>
          <p:nvPr/>
        </p:nvGrpSpPr>
        <p:grpSpPr>
          <a:xfrm>
            <a:off x="5282475" y="371511"/>
            <a:ext cx="3602550" cy="1739382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213054-FAB1-C34C-B49E-C3CAF6173976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4577E6-63D3-9D44-9472-120A0A69F0A8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D79669-35D6-C940-BF5C-73224605BA04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5828D3-FD0F-6246-9E98-528836F32AFB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A2B6C7D-7391-C148-A798-0CF5C7158C2B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945AD10-F37A-114E-A46E-60711FF65831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B0AA9B-3569-ED46-99CC-343B6801F714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1DEA55-6FE2-8C44-82C1-1D016A91524C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DA1611-F7E9-9B46-814B-843C72D64890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2851A2-4843-1446-AB4C-F775C3A8F76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9066C0-B633-BD44-A5A5-A601B793142F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45F9817-FFB1-7342-90DD-41BD8467368A}"/>
              </a:ext>
            </a:extLst>
          </p:cNvPr>
          <p:cNvSpPr txBox="1"/>
          <p:nvPr/>
        </p:nvSpPr>
        <p:spPr>
          <a:xfrm>
            <a:off x="2751568" y="3182024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LCA(2, 1)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515DD9-2ABC-F54F-A94F-AB4C3E80FAEA}"/>
              </a:ext>
            </a:extLst>
          </p:cNvPr>
          <p:cNvSpPr txBox="1"/>
          <p:nvPr/>
        </p:nvSpPr>
        <p:spPr>
          <a:xfrm>
            <a:off x="4312023" y="3182024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LCA(2, 7)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EC3274-0647-774A-A6C7-EA2DEFAB3CD8}"/>
              </a:ext>
            </a:extLst>
          </p:cNvPr>
          <p:cNvSpPr txBox="1"/>
          <p:nvPr/>
        </p:nvSpPr>
        <p:spPr>
          <a:xfrm>
            <a:off x="5685609" y="3182024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LCA(7, 8)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707FFA-0C19-7546-9D58-7E0E05E8F573}"/>
              </a:ext>
            </a:extLst>
          </p:cNvPr>
          <p:cNvSpPr txBox="1"/>
          <p:nvPr/>
        </p:nvSpPr>
        <p:spPr>
          <a:xfrm>
            <a:off x="7228031" y="272035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Bottom up</a:t>
            </a:r>
          </a:p>
        </p:txBody>
      </p:sp>
    </p:spTree>
    <p:extLst>
      <p:ext uri="{BB962C8B-B14F-4D97-AF65-F5344CB8AC3E}">
        <p14:creationId xmlns:p14="http://schemas.microsoft.com/office/powerpoint/2010/main" val="99398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D1E346-6599-9A40-B507-44692F5F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LCA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9C6326-13E4-B544-87F1-813D6D6F186A}"/>
              </a:ext>
            </a:extLst>
          </p:cNvPr>
          <p:cNvSpPr txBox="1"/>
          <p:nvPr/>
        </p:nvSpPr>
        <p:spPr>
          <a:xfrm>
            <a:off x="1548359" y="1734017"/>
            <a:ext cx="1485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LCA(2, 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8ED7D-2080-D84A-9DDF-75DB464E9AAA}"/>
              </a:ext>
            </a:extLst>
          </p:cNvPr>
          <p:cNvSpPr txBox="1"/>
          <p:nvPr/>
        </p:nvSpPr>
        <p:spPr>
          <a:xfrm>
            <a:off x="241362" y="3830099"/>
            <a:ext cx="65192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root, if it’s one of the numbers, return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both 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both of them has a candidate number, return root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neither of them has a candidate number, return null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one of them has a candidate number, return that children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6D984F-5515-B844-847F-31F273A5E0FA}"/>
              </a:ext>
            </a:extLst>
          </p:cNvPr>
          <p:cNvGrpSpPr/>
          <p:nvPr/>
        </p:nvGrpSpPr>
        <p:grpSpPr>
          <a:xfrm>
            <a:off x="5282475" y="371511"/>
            <a:ext cx="3602550" cy="1739382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213054-FAB1-C34C-B49E-C3CAF6173976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4577E6-63D3-9D44-9472-120A0A69F0A8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D79669-35D6-C940-BF5C-73224605BA04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5828D3-FD0F-6246-9E98-528836F32AFB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A2B6C7D-7391-C148-A798-0CF5C7158C2B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945AD10-F37A-114E-A46E-60711FF65831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B0AA9B-3569-ED46-99CC-343B6801F714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1DEA55-6FE2-8C44-82C1-1D016A91524C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DA1611-F7E9-9B46-814B-843C72D64890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2851A2-4843-1446-AB4C-F775C3A8F76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9066C0-B633-BD44-A5A5-A601B793142F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45F9817-FFB1-7342-90DD-41BD8467368A}"/>
              </a:ext>
            </a:extLst>
          </p:cNvPr>
          <p:cNvSpPr txBox="1"/>
          <p:nvPr/>
        </p:nvSpPr>
        <p:spPr>
          <a:xfrm>
            <a:off x="2751568" y="3182024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LCA(2, 1)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515DD9-2ABC-F54F-A94F-AB4C3E80FAEA}"/>
              </a:ext>
            </a:extLst>
          </p:cNvPr>
          <p:cNvSpPr txBox="1"/>
          <p:nvPr/>
        </p:nvSpPr>
        <p:spPr>
          <a:xfrm>
            <a:off x="4312023" y="3182024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LCA(2, 7)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EC3274-0647-774A-A6C7-EA2DEFAB3CD8}"/>
              </a:ext>
            </a:extLst>
          </p:cNvPr>
          <p:cNvSpPr txBox="1"/>
          <p:nvPr/>
        </p:nvSpPr>
        <p:spPr>
          <a:xfrm>
            <a:off x="5685609" y="3182024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LCA(7, 8)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707FFA-0C19-7546-9D58-7E0E05E8F573}"/>
              </a:ext>
            </a:extLst>
          </p:cNvPr>
          <p:cNvSpPr txBox="1"/>
          <p:nvPr/>
        </p:nvSpPr>
        <p:spPr>
          <a:xfrm>
            <a:off x="7228031" y="272035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Bottom up</a:t>
            </a:r>
          </a:p>
        </p:txBody>
      </p:sp>
    </p:spTree>
    <p:extLst>
      <p:ext uri="{BB962C8B-B14F-4D97-AF65-F5344CB8AC3E}">
        <p14:creationId xmlns:p14="http://schemas.microsoft.com/office/powerpoint/2010/main" val="200418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E7194A-E240-6C44-93E4-BCACF8A72880}"/>
              </a:ext>
            </a:extLst>
          </p:cNvPr>
          <p:cNvSpPr txBox="1"/>
          <p:nvPr/>
        </p:nvSpPr>
        <p:spPr>
          <a:xfrm>
            <a:off x="521062" y="2862841"/>
            <a:ext cx="7974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C00000"/>
                </a:solidFill>
              </a:rPr>
              <a:t>Why are we talking about binary trees again?</a:t>
            </a:r>
          </a:p>
        </p:txBody>
      </p:sp>
    </p:spTree>
    <p:extLst>
      <p:ext uri="{BB962C8B-B14F-4D97-AF65-F5344CB8AC3E}">
        <p14:creationId xmlns:p14="http://schemas.microsoft.com/office/powerpoint/2010/main" val="3133605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E1268B-778A-D74B-9445-664E42938651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675DBF-CB21-FA49-AA02-7980BAB75F88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B2AB3-DBCA-3841-B777-B89BC6F8B2F4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0748-16FD-674C-B5A5-7415AAC6F4F6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40EF0-2EC9-394D-9A07-73C5E6CA7BD7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63804-599C-BF4F-B5A7-6F0B99E33FAB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A71199-4D51-A741-9ECF-2C53F40EC982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799F00-2F63-3C44-9E8E-3818BBFE07C6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7DDE66-674C-3945-A6A1-2D30B96865A4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740AC3-19A8-8541-B4E0-415419D2C307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360919-1417-4049-B5B0-B0CE9DEF86C6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ECBF4-4815-D649-8E97-6EE7DA28D4EA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3DF-C228-BF42-A772-80BEB8E2160E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2C7F4-6336-CE41-A3F2-07BF01D5C22B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30E3D-05BD-BB4C-A7BE-C3B384AE62B8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0DCF-B9CC-8943-AB13-320ED50FF895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2F3BF-86F6-6040-BD94-9A116AEA8E0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B09E32-6C4D-C644-99FD-4FC4E226C969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47D04-F895-9D4A-9663-9A00F570C436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361BB-E92E-3E48-9CBB-A10168DE4C68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94865-6E9E-FE45-80F0-242C7D7C6E25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CFCE7B41-F60E-454E-A7EF-7B3986815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B6045A0-2636-D245-A721-6407A3D674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5F121B0A-DA76-B44E-9B0D-15B4CF293E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4A62F226-AC6B-894E-94D7-EEBE4A0049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6D777D7-D09F-5246-87F6-ED931187F2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6A50D72-58A7-134C-8EC3-D271FE289A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7242A39B-6E4A-944F-A94B-C6330B4643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A7E3EF1C-88F7-0B4A-9024-6BBD3F318F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B1F87309-0513-5049-8C14-C7D8A17164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8A34CB9-B24B-A94D-9E2A-51E6C91891A4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4224E193-0DD3-2A49-A5DE-C0418B4A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75413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F4F769E-6142-6440-9319-349DC8A0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97" y="5458982"/>
            <a:ext cx="2197100" cy="1409700"/>
          </a:xfrm>
          <a:prstGeom prst="rect">
            <a:avLst/>
          </a:prstGeom>
        </p:spPr>
      </p:pic>
      <p:sp>
        <p:nvSpPr>
          <p:cNvPr id="4" name="Title 36">
            <a:extLst>
              <a:ext uri="{FF2B5EF4-FFF2-40B4-BE49-F238E27FC236}">
                <a16:creationId xmlns:a16="http://schemas.microsoft.com/office/drawing/2014/main" id="{8FE6A553-AC1A-B94D-A4DF-F8C6F6E2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1FCBD-8A8D-8145-9067-5E7EE4221080}"/>
              </a:ext>
            </a:extLst>
          </p:cNvPr>
          <p:cNvSpPr txBox="1"/>
          <p:nvPr/>
        </p:nvSpPr>
        <p:spPr>
          <a:xfrm>
            <a:off x="911639" y="1649339"/>
            <a:ext cx="366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Possible Solutions: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6BAD-5309-E448-A235-31C5F7C6FA75}"/>
              </a:ext>
            </a:extLst>
          </p:cNvPr>
          <p:cNvSpPr txBox="1"/>
          <p:nvPr/>
        </p:nvSpPr>
        <p:spPr>
          <a:xfrm>
            <a:off x="1818891" y="2784031"/>
            <a:ext cx="5431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 search in a random </a:t>
            </a:r>
            <a:r>
              <a:rPr lang="en-US" sz="3200" u="sng" dirty="0">
                <a:solidFill>
                  <a:srgbClr val="0070C0"/>
                </a:solidFill>
              </a:rPr>
              <a:t>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55ADC-8ABA-E747-9F5F-93489A5D3EBE}"/>
              </a:ext>
            </a:extLst>
          </p:cNvPr>
          <p:cNvSpPr txBox="1"/>
          <p:nvPr/>
        </p:nvSpPr>
        <p:spPr>
          <a:xfrm>
            <a:off x="1873443" y="3996483"/>
            <a:ext cx="5731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Sort </a:t>
            </a:r>
            <a:r>
              <a:rPr lang="en-US" sz="3200" u="sng" dirty="0">
                <a:solidFill>
                  <a:srgbClr val="00B050"/>
                </a:solidFill>
              </a:rPr>
              <a:t>array</a:t>
            </a:r>
            <a:r>
              <a:rPr lang="en-US" sz="3200" dirty="0">
                <a:solidFill>
                  <a:srgbClr val="00B050"/>
                </a:solidFill>
              </a:rPr>
              <a:t> and then binary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E4377-65A0-C442-9921-FBA3B3B18761}"/>
              </a:ext>
            </a:extLst>
          </p:cNvPr>
          <p:cNvSpPr txBox="1"/>
          <p:nvPr/>
        </p:nvSpPr>
        <p:spPr>
          <a:xfrm>
            <a:off x="1878358" y="5302915"/>
            <a:ext cx="391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Use binary search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8C6F5-7E21-9945-9116-6E8BD4E4E841}"/>
              </a:ext>
            </a:extLst>
          </p:cNvPr>
          <p:cNvSpPr txBox="1"/>
          <p:nvPr/>
        </p:nvSpPr>
        <p:spPr>
          <a:xfrm>
            <a:off x="4684803" y="3403788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Slow insertion, slow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B2212-75B3-DA42-80AB-421D746410EE}"/>
              </a:ext>
            </a:extLst>
          </p:cNvPr>
          <p:cNvSpPr txBox="1"/>
          <p:nvPr/>
        </p:nvSpPr>
        <p:spPr>
          <a:xfrm>
            <a:off x="4739356" y="462000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Slow insertion, slow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C6198-56B4-BC47-A6C9-7BD4A740A0B9}"/>
              </a:ext>
            </a:extLst>
          </p:cNvPr>
          <p:cNvSpPr txBox="1"/>
          <p:nvPr/>
        </p:nvSpPr>
        <p:spPr>
          <a:xfrm>
            <a:off x="4785642" y="5864389"/>
            <a:ext cx="252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fast insertion, fast search</a:t>
            </a:r>
          </a:p>
        </p:txBody>
      </p:sp>
    </p:spTree>
    <p:extLst>
      <p:ext uri="{BB962C8B-B14F-4D97-AF65-F5344CB8AC3E}">
        <p14:creationId xmlns:p14="http://schemas.microsoft.com/office/powerpoint/2010/main" val="39497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382D1-A5E2-BD41-B5F9-606DE845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52F69F-DB05-0545-8495-118FB6B3117B}"/>
              </a:ext>
            </a:extLst>
          </p:cNvPr>
          <p:cNvSpPr/>
          <p:nvPr/>
        </p:nvSpPr>
        <p:spPr>
          <a:xfrm>
            <a:off x="771713" y="4606184"/>
            <a:ext cx="7600573" cy="435836"/>
          </a:xfrm>
          <a:prstGeom prst="roundRect">
            <a:avLst/>
          </a:prstGeom>
          <a:solidFill>
            <a:schemeClr val="bg2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85670A-7689-2043-8CD6-34B768310F35}"/>
              </a:ext>
            </a:extLst>
          </p:cNvPr>
          <p:cNvCxnSpPr>
            <a:cxnSpLocks/>
          </p:cNvCxnSpPr>
          <p:nvPr/>
        </p:nvCxnSpPr>
        <p:spPr>
          <a:xfrm>
            <a:off x="8182264" y="3420455"/>
            <a:ext cx="0" cy="105468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A3136F-C5A1-8D42-A3BE-15A145EA7B9B}"/>
              </a:ext>
            </a:extLst>
          </p:cNvPr>
          <p:cNvSpPr txBox="1"/>
          <p:nvPr/>
        </p:nvSpPr>
        <p:spPr>
          <a:xfrm>
            <a:off x="8182264" y="3600657"/>
            <a:ext cx="79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search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0C5EED-332B-0B43-B69E-CC76883481ED}"/>
              </a:ext>
            </a:extLst>
          </p:cNvPr>
          <p:cNvSpPr/>
          <p:nvPr/>
        </p:nvSpPr>
        <p:spPr>
          <a:xfrm rot="5400000">
            <a:off x="4439540" y="1763029"/>
            <a:ext cx="264919" cy="7600574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EC8B6-5E94-4C47-B29C-17FBAF3EDDEB}"/>
              </a:ext>
            </a:extLst>
          </p:cNvPr>
          <p:cNvSpPr txBox="1"/>
          <p:nvPr/>
        </p:nvSpPr>
        <p:spPr>
          <a:xfrm>
            <a:off x="4287396" y="5791913"/>
            <a:ext cx="71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Size 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2D5365-EA2B-7242-BD47-49110F323CA6}"/>
              </a:ext>
            </a:extLst>
          </p:cNvPr>
          <p:cNvGrpSpPr/>
          <p:nvPr/>
        </p:nvGrpSpPr>
        <p:grpSpPr>
          <a:xfrm>
            <a:off x="771712" y="1752345"/>
            <a:ext cx="5731826" cy="1789723"/>
            <a:chOff x="771712" y="1752345"/>
            <a:chExt cx="5731826" cy="17897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64CB31-6527-0C4D-8414-FB376D978743}"/>
                </a:ext>
              </a:extLst>
            </p:cNvPr>
            <p:cNvSpPr txBox="1"/>
            <p:nvPr/>
          </p:nvSpPr>
          <p:spPr>
            <a:xfrm>
              <a:off x="771712" y="1752345"/>
              <a:ext cx="5431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</a:rPr>
                <a:t>Linear search in a random </a:t>
              </a:r>
              <a:r>
                <a:rPr lang="en-US" sz="3200" u="sng" dirty="0">
                  <a:solidFill>
                    <a:srgbClr val="0070C0"/>
                  </a:solidFill>
                </a:rPr>
                <a:t>array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FA3B9-9243-CD4B-A5B2-64C37FE9D649}"/>
                </a:ext>
              </a:extLst>
            </p:cNvPr>
            <p:cNvSpPr txBox="1"/>
            <p:nvPr/>
          </p:nvSpPr>
          <p:spPr>
            <a:xfrm>
              <a:off x="771712" y="2379687"/>
              <a:ext cx="5731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</a:rPr>
                <a:t>Sort </a:t>
              </a:r>
              <a:r>
                <a:rPr lang="en-US" sz="3200" u="sng" dirty="0">
                  <a:solidFill>
                    <a:srgbClr val="00B050"/>
                  </a:solidFill>
                </a:rPr>
                <a:t>array</a:t>
              </a:r>
              <a:r>
                <a:rPr lang="en-US" sz="3200" dirty="0">
                  <a:solidFill>
                    <a:srgbClr val="00B050"/>
                  </a:solidFill>
                </a:rPr>
                <a:t> and then binary search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E23E90-268F-B848-A867-2DB18F0F850E}"/>
                </a:ext>
              </a:extLst>
            </p:cNvPr>
            <p:cNvSpPr txBox="1"/>
            <p:nvPr/>
          </p:nvSpPr>
          <p:spPr>
            <a:xfrm>
              <a:off x="771712" y="2957293"/>
              <a:ext cx="39150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Use binary search tree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07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382D1-A5E2-BD41-B5F9-606DE845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2D5365-EA2B-7242-BD47-49110F323CA6}"/>
              </a:ext>
            </a:extLst>
          </p:cNvPr>
          <p:cNvGrpSpPr/>
          <p:nvPr/>
        </p:nvGrpSpPr>
        <p:grpSpPr>
          <a:xfrm>
            <a:off x="771712" y="1752345"/>
            <a:ext cx="5731826" cy="1789723"/>
            <a:chOff x="771712" y="1752345"/>
            <a:chExt cx="5731826" cy="17897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64CB31-6527-0C4D-8414-FB376D978743}"/>
                </a:ext>
              </a:extLst>
            </p:cNvPr>
            <p:cNvSpPr txBox="1"/>
            <p:nvPr/>
          </p:nvSpPr>
          <p:spPr>
            <a:xfrm>
              <a:off x="771712" y="1752345"/>
              <a:ext cx="5431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>
                      <a:lumMod val="65000"/>
                    </a:schemeClr>
                  </a:solidFill>
                </a:rPr>
                <a:t>Linear search in a random </a:t>
              </a:r>
              <a:r>
                <a:rPr lang="en-US" sz="3200" u="sng" dirty="0">
                  <a:solidFill>
                    <a:schemeClr val="bg2">
                      <a:lumMod val="65000"/>
                    </a:schemeClr>
                  </a:solidFill>
                </a:rPr>
                <a:t>array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FA3B9-9243-CD4B-A5B2-64C37FE9D649}"/>
                </a:ext>
              </a:extLst>
            </p:cNvPr>
            <p:cNvSpPr txBox="1"/>
            <p:nvPr/>
          </p:nvSpPr>
          <p:spPr>
            <a:xfrm>
              <a:off x="771712" y="2379687"/>
              <a:ext cx="5731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>
                      <a:lumMod val="65000"/>
                    </a:schemeClr>
                  </a:solidFill>
                </a:rPr>
                <a:t>Sort </a:t>
              </a:r>
              <a:r>
                <a:rPr lang="en-US" sz="3200" u="sng" dirty="0">
                  <a:solidFill>
                    <a:schemeClr val="bg2">
                      <a:lumMod val="65000"/>
                    </a:schemeClr>
                  </a:solidFill>
                </a:rPr>
                <a:t>array</a:t>
              </a:r>
              <a:r>
                <a:rPr lang="en-US" sz="3200" dirty="0">
                  <a:solidFill>
                    <a:schemeClr val="bg2">
                      <a:lumMod val="65000"/>
                    </a:schemeClr>
                  </a:solidFill>
                </a:rPr>
                <a:t> and then binary search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E23E90-268F-B848-A867-2DB18F0F850E}"/>
                </a:ext>
              </a:extLst>
            </p:cNvPr>
            <p:cNvSpPr txBox="1"/>
            <p:nvPr/>
          </p:nvSpPr>
          <p:spPr>
            <a:xfrm>
              <a:off x="771712" y="2957293"/>
              <a:ext cx="39150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Use </a:t>
              </a:r>
              <a:r>
                <a:rPr lang="en-US" sz="32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binary search tree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A2625BA-F612-D649-BF83-400ADADF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106" y="3224900"/>
            <a:ext cx="3662857" cy="3261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CC1C8D-B53C-EF41-8F40-FAEAF881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45" y="3903516"/>
            <a:ext cx="3493685" cy="263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81025F-5979-524C-82FB-B2CAED9371F9}"/>
              </a:ext>
            </a:extLst>
          </p:cNvPr>
          <p:cNvCxnSpPr>
            <a:cxnSpLocks/>
          </p:cNvCxnSpPr>
          <p:nvPr/>
        </p:nvCxnSpPr>
        <p:spPr>
          <a:xfrm flipH="1">
            <a:off x="1794617" y="5785503"/>
            <a:ext cx="5001917" cy="39310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92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382D1-A5E2-BD41-B5F9-606DE845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DEA09-834D-3645-A622-0266914F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95" y="1554805"/>
            <a:ext cx="7093009" cy="5128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4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F4F769E-6142-6440-9319-349DC8A0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97" y="5458982"/>
            <a:ext cx="2197100" cy="1409700"/>
          </a:xfrm>
          <a:prstGeom prst="rect">
            <a:avLst/>
          </a:prstGeom>
        </p:spPr>
      </p:pic>
      <p:sp>
        <p:nvSpPr>
          <p:cNvPr id="4" name="Title 36">
            <a:extLst>
              <a:ext uri="{FF2B5EF4-FFF2-40B4-BE49-F238E27FC236}">
                <a16:creationId xmlns:a16="http://schemas.microsoft.com/office/drawing/2014/main" id="{8FE6A553-AC1A-B94D-A4DF-F8C6F6E2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1FCBD-8A8D-8145-9067-5E7EE4221080}"/>
              </a:ext>
            </a:extLst>
          </p:cNvPr>
          <p:cNvSpPr txBox="1"/>
          <p:nvPr/>
        </p:nvSpPr>
        <p:spPr>
          <a:xfrm>
            <a:off x="911639" y="1649339"/>
            <a:ext cx="366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Possible Solutions: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6BAD-5309-E448-A235-31C5F7C6FA75}"/>
              </a:ext>
            </a:extLst>
          </p:cNvPr>
          <p:cNvSpPr txBox="1"/>
          <p:nvPr/>
        </p:nvSpPr>
        <p:spPr>
          <a:xfrm>
            <a:off x="2810203" y="2784031"/>
            <a:ext cx="5431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Linear search in a random </a:t>
            </a:r>
            <a:r>
              <a:rPr lang="en-US" sz="3200" u="sng" dirty="0">
                <a:solidFill>
                  <a:srgbClr val="0070C0"/>
                </a:solidFill>
              </a:rPr>
              <a:t>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55ADC-8ABA-E747-9F5F-93489A5D3EBE}"/>
              </a:ext>
            </a:extLst>
          </p:cNvPr>
          <p:cNvSpPr txBox="1"/>
          <p:nvPr/>
        </p:nvSpPr>
        <p:spPr>
          <a:xfrm>
            <a:off x="2864755" y="3996483"/>
            <a:ext cx="5731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Sort </a:t>
            </a:r>
            <a:r>
              <a:rPr lang="en-US" sz="3200" u="sng" dirty="0">
                <a:solidFill>
                  <a:srgbClr val="00B050"/>
                </a:solidFill>
              </a:rPr>
              <a:t>array</a:t>
            </a:r>
            <a:r>
              <a:rPr lang="en-US" sz="3200" dirty="0">
                <a:solidFill>
                  <a:srgbClr val="00B050"/>
                </a:solidFill>
              </a:rPr>
              <a:t> and then binary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E4377-65A0-C442-9921-FBA3B3B18761}"/>
              </a:ext>
            </a:extLst>
          </p:cNvPr>
          <p:cNvSpPr txBox="1"/>
          <p:nvPr/>
        </p:nvSpPr>
        <p:spPr>
          <a:xfrm>
            <a:off x="2869670" y="5302915"/>
            <a:ext cx="391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Use binary search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8C6F5-7E21-9945-9116-6E8BD4E4E841}"/>
              </a:ext>
            </a:extLst>
          </p:cNvPr>
          <p:cNvSpPr txBox="1"/>
          <p:nvPr/>
        </p:nvSpPr>
        <p:spPr>
          <a:xfrm>
            <a:off x="5676115" y="3403788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Slow insertion, slow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B2212-75B3-DA42-80AB-421D746410EE}"/>
              </a:ext>
            </a:extLst>
          </p:cNvPr>
          <p:cNvSpPr txBox="1"/>
          <p:nvPr/>
        </p:nvSpPr>
        <p:spPr>
          <a:xfrm>
            <a:off x="5730668" y="462000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Slow insertion, slow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C6198-56B4-BC47-A6C9-7BD4A740A0B9}"/>
              </a:ext>
            </a:extLst>
          </p:cNvPr>
          <p:cNvSpPr txBox="1"/>
          <p:nvPr/>
        </p:nvSpPr>
        <p:spPr>
          <a:xfrm>
            <a:off x="5776954" y="5864389"/>
            <a:ext cx="252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fast insertion, fast search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C7BF0F-270C-8242-A8A6-4272BA71D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98" y="2598734"/>
            <a:ext cx="1336266" cy="955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011538-DEE8-5B49-B0FA-F2EFF7867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53" y="4024759"/>
            <a:ext cx="1292164" cy="844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7AAA6A-C2EB-1E48-BC5C-51C752235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853" y="5444200"/>
            <a:ext cx="1331351" cy="9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E298-90CC-6645-A9D5-71A8BC8968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6594" y="1584324"/>
            <a:ext cx="8196210" cy="5121275"/>
          </a:xfrm>
        </p:spPr>
        <p:txBody>
          <a:bodyPr/>
          <a:lstStyle/>
          <a:p>
            <a:r>
              <a:rPr lang="en-US" dirty="0"/>
              <a:t>Another ADT</a:t>
            </a:r>
          </a:p>
          <a:p>
            <a:pPr lvl="1"/>
            <a:r>
              <a:rPr lang="en-US" dirty="0"/>
              <a:t>Binary Tree vs Binary Search Tree</a:t>
            </a:r>
          </a:p>
          <a:p>
            <a:endParaRPr lang="en-US" sz="1100" dirty="0"/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Node with two pointer references</a:t>
            </a:r>
          </a:p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Only for balanced tree</a:t>
            </a:r>
          </a:p>
          <a:p>
            <a:pPr lvl="2"/>
            <a:r>
              <a:rPr lang="en-US" dirty="0"/>
              <a:t>Heap (will be disc</a:t>
            </a:r>
          </a:p>
          <a:p>
            <a:pPr lvl="2"/>
            <a:r>
              <a:rPr lang="en-US" dirty="0"/>
              <a:t>used in later lecture in Sorting)</a:t>
            </a:r>
          </a:p>
          <a:p>
            <a:endParaRPr lang="en-US" sz="700" dirty="0"/>
          </a:p>
          <a:p>
            <a:r>
              <a:rPr lang="en-US" dirty="0"/>
              <a:t>Traverse</a:t>
            </a:r>
          </a:p>
          <a:p>
            <a:pPr lvl="1"/>
            <a:r>
              <a:rPr lang="en-US" dirty="0" err="1"/>
              <a:t>inorder</a:t>
            </a:r>
            <a:r>
              <a:rPr lang="en-US" dirty="0"/>
              <a:t>, </a:t>
            </a:r>
            <a:r>
              <a:rPr lang="en-US" dirty="0" err="1"/>
              <a:t>inorder</a:t>
            </a:r>
            <a:r>
              <a:rPr lang="en-US" dirty="0"/>
              <a:t>, postorder</a:t>
            </a:r>
          </a:p>
          <a:p>
            <a:pPr lvl="1"/>
            <a:r>
              <a:rPr lang="en-US" dirty="0"/>
              <a:t>Level order?</a:t>
            </a:r>
          </a:p>
          <a:p>
            <a:pPr lvl="1"/>
            <a:endParaRPr lang="en-US" sz="1050" dirty="0"/>
          </a:p>
          <a:p>
            <a:r>
              <a:rPr lang="en-US" dirty="0"/>
              <a:t>Application: Sorting, searching, </a:t>
            </a:r>
            <a:r>
              <a:rPr lang="en-US" dirty="0">
                <a:hlinkClick r:id="rId2"/>
              </a:rPr>
              <a:t>database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EB6BC2-C29A-D54C-95E9-A268B92B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474EC-1D03-6D40-BA73-BAB95E5A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188" y="75049"/>
            <a:ext cx="3512218" cy="2788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4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D0C9-EFD8-A448-9FCD-F676222E0BC5}"/>
              </a:ext>
            </a:extLst>
          </p:cNvPr>
          <p:cNvSpPr/>
          <p:nvPr/>
        </p:nvSpPr>
        <p:spPr>
          <a:xfrm>
            <a:off x="4180989" y="57522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D0491-57D3-C043-A417-2BDE2C3E717E}"/>
              </a:ext>
            </a:extLst>
          </p:cNvPr>
          <p:cNvCxnSpPr>
            <a:cxnSpLocks/>
            <a:stCxn id="22" idx="1"/>
            <a:endCxn id="13" idx="0"/>
          </p:cNvCxnSpPr>
          <p:nvPr/>
        </p:nvCxnSpPr>
        <p:spPr>
          <a:xfrm flipH="1">
            <a:off x="4476824" y="5170942"/>
            <a:ext cx="510955" cy="581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11962</TotalTime>
  <Words>1675</Words>
  <Application>Microsoft Macintosh PowerPoint</Application>
  <PresentationFormat>On-screen Show (4:3)</PresentationFormat>
  <Paragraphs>604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-apple-system</vt:lpstr>
      <vt:lpstr>Encode Sans Normal Black</vt:lpstr>
      <vt:lpstr>Open Sans</vt:lpstr>
      <vt:lpstr>Open Sans Light</vt:lpstr>
      <vt:lpstr>Uni Sans Regular</vt:lpstr>
      <vt:lpstr>Arial</vt:lpstr>
      <vt:lpstr>Bernard MT Condensed</vt:lpstr>
      <vt:lpstr>Calibri</vt:lpstr>
      <vt:lpstr>Cambria Math</vt:lpstr>
      <vt:lpstr>Lucida Grande</vt:lpstr>
      <vt:lpstr>Custom Design</vt:lpstr>
      <vt:lpstr>1_Custom Design</vt:lpstr>
      <vt:lpstr>CSS342 Data Structures, Algorithms, and Discrete Mathematics (I)</vt:lpstr>
      <vt:lpstr>Homework 4</vt:lpstr>
      <vt:lpstr>Homework 4</vt:lpstr>
      <vt:lpstr>Homework 4</vt:lpstr>
      <vt:lpstr>Binary Search Tree</vt:lpstr>
      <vt:lpstr>Exercise</vt:lpstr>
      <vt:lpstr>Exercise</vt:lpstr>
      <vt:lpstr>Exercise</vt:lpstr>
      <vt:lpstr>Exercise</vt:lpstr>
      <vt:lpstr>Tree Node</vt:lpstr>
      <vt:lpstr>Tree Node</vt:lpstr>
      <vt:lpstr>Tree ADT</vt:lpstr>
      <vt:lpstr>Tree Traversal</vt:lpstr>
      <vt:lpstr>Binary Tree Traversal</vt:lpstr>
      <vt:lpstr>Exercise</vt:lpstr>
      <vt:lpstr>Code it up!</vt:lpstr>
      <vt:lpstr>preorder: Root, Left, Right</vt:lpstr>
      <vt:lpstr>preorder: Root, Left, Right</vt:lpstr>
      <vt:lpstr>preorder: Root, Left, Right</vt:lpstr>
      <vt:lpstr>preorder: Root, Left, Right</vt:lpstr>
      <vt:lpstr>Pre-order Application</vt:lpstr>
      <vt:lpstr>Binary Tree Traversal</vt:lpstr>
      <vt:lpstr>Exercise</vt:lpstr>
      <vt:lpstr>Code it up!</vt:lpstr>
      <vt:lpstr>inorder: Left, Root, Right</vt:lpstr>
      <vt:lpstr>Binary Tree Traversal</vt:lpstr>
      <vt:lpstr>Exercise</vt:lpstr>
      <vt:lpstr>Code it up!</vt:lpstr>
      <vt:lpstr>postorder: Root, Left, Right</vt:lpstr>
      <vt:lpstr>Recursion with Trees</vt:lpstr>
      <vt:lpstr>Binary Tree Definition</vt:lpstr>
      <vt:lpstr>Height of a tree</vt:lpstr>
      <vt:lpstr>PowerPoint Presentation</vt:lpstr>
      <vt:lpstr>Code it up!</vt:lpstr>
      <vt:lpstr>Code it up!</vt:lpstr>
      <vt:lpstr>Code it up!</vt:lpstr>
      <vt:lpstr>Balanced Tree</vt:lpstr>
      <vt:lpstr>Balanced Tree</vt:lpstr>
      <vt:lpstr>Balanced Tree</vt:lpstr>
      <vt:lpstr>Balanced Tree</vt:lpstr>
      <vt:lpstr>Code it up!</vt:lpstr>
      <vt:lpstr>Example of Imbalanced Binary Search Tree</vt:lpstr>
      <vt:lpstr>Example of Imbalanced Binary Search Tree</vt:lpstr>
      <vt:lpstr>Exercise</vt:lpstr>
      <vt:lpstr>LCA of BST</vt:lpstr>
      <vt:lpstr>Code it up!</vt:lpstr>
      <vt:lpstr>Code it up!</vt:lpstr>
      <vt:lpstr>Binary Tree LCA</vt:lpstr>
      <vt:lpstr>Binary Tree LCA</vt:lpstr>
      <vt:lpstr>Binary Tree LCA</vt:lpstr>
      <vt:lpstr>Binary Tree LCA</vt:lpstr>
      <vt:lpstr>Binary Tree LCA</vt:lpstr>
      <vt:lpstr>PowerPoint Presentation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Tree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939</cp:revision>
  <cp:lastPrinted>2016-02-10T20:19:12Z</cp:lastPrinted>
  <dcterms:created xsi:type="dcterms:W3CDTF">2014-10-14T00:51:43Z</dcterms:created>
  <dcterms:modified xsi:type="dcterms:W3CDTF">2020-02-13T01:30:31Z</dcterms:modified>
</cp:coreProperties>
</file>